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Lst>
  <p:notesMasterIdLst>
    <p:notesMasterId r:id="rId48"/>
  </p:notesMasterIdLst>
  <p:sldIdLst>
    <p:sldId id="316" r:id="rId5"/>
    <p:sldId id="315" r:id="rId6"/>
    <p:sldId id="311" r:id="rId7"/>
    <p:sldId id="313" r:id="rId8"/>
    <p:sldId id="318"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7"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mpany Information" id="{BC55A7CB-1821-4A2D-A8A4-F530502DF39A}">
          <p14:sldIdLst>
            <p14:sldId id="316"/>
          </p14:sldIdLst>
        </p14:section>
        <p14:section name="Usage Guide" id="{5533D226-428F-486C-95BE-0326604EF496}">
          <p14:sldIdLst>
            <p14:sldId id="315"/>
            <p14:sldId id="311"/>
          </p14:sldIdLst>
        </p14:section>
        <p14:section name="Clauses and Provisions" id="{F27B7E56-AAC7-4012-BC72-5206600A7509}">
          <p14:sldIdLst>
            <p14:sldId id="313"/>
            <p14:sldId id="318"/>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Lst>
        </p14:section>
        <p14:section name="End of Document" id="{75981F1A-038F-43BB-B82E-2D0D762B74B2}">
          <p14:sldIdLst>
            <p14:sldId id="31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01A8E6-8346-464F-EC90-5B03DD3A9B25}" name="Jack BOEY (CSA)" initials="JB(" userId="S::Jack_BOEY@csa.gov.sg::fb06dfe2-554c-4b93-80aa-c42890bd38c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4C55"/>
    <a:srgbClr val="E24C26"/>
    <a:srgbClr val="262626"/>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89777" autoAdjust="0"/>
  </p:normalViewPr>
  <p:slideViewPr>
    <p:cSldViewPr snapToGrid="0">
      <p:cViewPr varScale="1">
        <p:scale>
          <a:sx n="39" d="100"/>
          <a:sy n="39" d="100"/>
        </p:scale>
        <p:origin x="44" y="7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8/10/relationships/authors" Target="author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688054-2D2F-4496-9620-B30E5EC505AB}" type="datetimeFigureOut">
              <a:rPr lang="en-SG" smtClean="0"/>
              <a:t>24/4/2024</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50F29-C1D5-4A37-958C-B0BE30AB8830}" type="slidenum">
              <a:rPr lang="en-SG" smtClean="0"/>
              <a:t>‹#›</a:t>
            </a:fld>
            <a:endParaRPr lang="en-SG"/>
          </a:p>
        </p:txBody>
      </p:sp>
    </p:spTree>
    <p:extLst>
      <p:ext uri="{BB962C8B-B14F-4D97-AF65-F5344CB8AC3E}">
        <p14:creationId xmlns:p14="http://schemas.microsoft.com/office/powerpoint/2010/main" val="4009308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Category: </a:t>
            </a:r>
          </a:p>
          <a:p>
            <a:r>
              <a:rPr lang="en-US" b="0" dirty="0"/>
              <a:t>&lt;&lt;Category name&gt;&gt;</a:t>
            </a:r>
          </a:p>
          <a:p>
            <a:endParaRPr lang="en-US" b="1" dirty="0"/>
          </a:p>
          <a:p>
            <a:r>
              <a:rPr lang="en-US" b="1" dirty="0"/>
              <a:t>Clause: </a:t>
            </a:r>
          </a:p>
          <a:p>
            <a:r>
              <a:rPr lang="en-US" b="0" dirty="0"/>
              <a:t>&lt;&lt;Clause number&gt;&gt;</a:t>
            </a:r>
          </a:p>
          <a:p>
            <a:endParaRPr lang="en-US" b="0" dirty="0"/>
          </a:p>
          <a:p>
            <a:r>
              <a:rPr lang="en-US" b="1" dirty="0"/>
              <a:t>Provision: </a:t>
            </a:r>
          </a:p>
          <a:p>
            <a:r>
              <a:rPr lang="en-US" b="0" dirty="0"/>
              <a:t>&lt;&lt;Description&gt;&gt;</a:t>
            </a:r>
          </a:p>
          <a:p>
            <a:endParaRPr lang="en-US" b="1" dirty="0"/>
          </a:p>
          <a:p>
            <a:r>
              <a:rPr lang="en-US" b="1" dirty="0"/>
              <a:t>Supporting Evidence Requirements: </a:t>
            </a:r>
          </a:p>
          <a:p>
            <a:r>
              <a:rPr lang="en-US" dirty="0"/>
              <a:t>&lt;&lt;Guiding description for supporting evidence requirements&gt;&gt;</a:t>
            </a:r>
            <a:endParaRPr lang="en-SG" dirty="0"/>
          </a:p>
          <a:p>
            <a:endParaRPr lang="en-SG" dirty="0"/>
          </a:p>
          <a:p>
            <a:endParaRPr lang="en-SG" dirty="0"/>
          </a:p>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3</a:t>
            </a:fld>
            <a:endParaRPr lang="en-SG"/>
          </a:p>
        </p:txBody>
      </p:sp>
    </p:spTree>
    <p:extLst>
      <p:ext uri="{BB962C8B-B14F-4D97-AF65-F5344CB8AC3E}">
        <p14:creationId xmlns:p14="http://schemas.microsoft.com/office/powerpoint/2010/main" val="2165491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12</a:t>
            </a:fld>
            <a:endParaRPr lang="en-SG"/>
          </a:p>
        </p:txBody>
      </p:sp>
    </p:spTree>
    <p:extLst>
      <p:ext uri="{BB962C8B-B14F-4D97-AF65-F5344CB8AC3E}">
        <p14:creationId xmlns:p14="http://schemas.microsoft.com/office/powerpoint/2010/main" val="2705700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13</a:t>
            </a:fld>
            <a:endParaRPr lang="en-SG"/>
          </a:p>
        </p:txBody>
      </p:sp>
    </p:spTree>
    <p:extLst>
      <p:ext uri="{BB962C8B-B14F-4D97-AF65-F5344CB8AC3E}">
        <p14:creationId xmlns:p14="http://schemas.microsoft.com/office/powerpoint/2010/main" val="2772046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14</a:t>
            </a:fld>
            <a:endParaRPr lang="en-SG"/>
          </a:p>
        </p:txBody>
      </p:sp>
    </p:spTree>
    <p:extLst>
      <p:ext uri="{BB962C8B-B14F-4D97-AF65-F5344CB8AC3E}">
        <p14:creationId xmlns:p14="http://schemas.microsoft.com/office/powerpoint/2010/main" val="639864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15</a:t>
            </a:fld>
            <a:endParaRPr lang="en-SG"/>
          </a:p>
        </p:txBody>
      </p:sp>
    </p:spTree>
    <p:extLst>
      <p:ext uri="{BB962C8B-B14F-4D97-AF65-F5344CB8AC3E}">
        <p14:creationId xmlns:p14="http://schemas.microsoft.com/office/powerpoint/2010/main" val="1106256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16</a:t>
            </a:fld>
            <a:endParaRPr lang="en-SG"/>
          </a:p>
        </p:txBody>
      </p:sp>
    </p:spTree>
    <p:extLst>
      <p:ext uri="{BB962C8B-B14F-4D97-AF65-F5344CB8AC3E}">
        <p14:creationId xmlns:p14="http://schemas.microsoft.com/office/powerpoint/2010/main" val="2876436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17</a:t>
            </a:fld>
            <a:endParaRPr lang="en-SG"/>
          </a:p>
        </p:txBody>
      </p:sp>
    </p:spTree>
    <p:extLst>
      <p:ext uri="{BB962C8B-B14F-4D97-AF65-F5344CB8AC3E}">
        <p14:creationId xmlns:p14="http://schemas.microsoft.com/office/powerpoint/2010/main" val="4256529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18</a:t>
            </a:fld>
            <a:endParaRPr lang="en-SG"/>
          </a:p>
        </p:txBody>
      </p:sp>
    </p:spTree>
    <p:extLst>
      <p:ext uri="{BB962C8B-B14F-4D97-AF65-F5344CB8AC3E}">
        <p14:creationId xmlns:p14="http://schemas.microsoft.com/office/powerpoint/2010/main" val="2793187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450F29-C1D5-4A37-958C-B0BE30AB8830}" type="slidenum">
              <a:rPr lang="en-SG" smtClean="0"/>
              <a:t>19</a:t>
            </a:fld>
            <a:endParaRPr lang="en-SG"/>
          </a:p>
        </p:txBody>
      </p:sp>
    </p:spTree>
    <p:extLst>
      <p:ext uri="{BB962C8B-B14F-4D97-AF65-F5344CB8AC3E}">
        <p14:creationId xmlns:p14="http://schemas.microsoft.com/office/powerpoint/2010/main" val="2319657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20</a:t>
            </a:fld>
            <a:endParaRPr lang="en-SG"/>
          </a:p>
        </p:txBody>
      </p:sp>
    </p:spTree>
    <p:extLst>
      <p:ext uri="{BB962C8B-B14F-4D97-AF65-F5344CB8AC3E}">
        <p14:creationId xmlns:p14="http://schemas.microsoft.com/office/powerpoint/2010/main" val="433285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21</a:t>
            </a:fld>
            <a:endParaRPr lang="en-SG"/>
          </a:p>
        </p:txBody>
      </p:sp>
    </p:spTree>
    <p:extLst>
      <p:ext uri="{BB962C8B-B14F-4D97-AF65-F5344CB8AC3E}">
        <p14:creationId xmlns:p14="http://schemas.microsoft.com/office/powerpoint/2010/main" val="64872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4</a:t>
            </a:fld>
            <a:endParaRPr lang="en-SG"/>
          </a:p>
        </p:txBody>
      </p:sp>
    </p:spTree>
    <p:extLst>
      <p:ext uri="{BB962C8B-B14F-4D97-AF65-F5344CB8AC3E}">
        <p14:creationId xmlns:p14="http://schemas.microsoft.com/office/powerpoint/2010/main" val="2003476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22</a:t>
            </a:fld>
            <a:endParaRPr lang="en-SG"/>
          </a:p>
        </p:txBody>
      </p:sp>
    </p:spTree>
    <p:extLst>
      <p:ext uri="{BB962C8B-B14F-4D97-AF65-F5344CB8AC3E}">
        <p14:creationId xmlns:p14="http://schemas.microsoft.com/office/powerpoint/2010/main" val="3277896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23</a:t>
            </a:fld>
            <a:endParaRPr lang="en-SG"/>
          </a:p>
        </p:txBody>
      </p:sp>
    </p:spTree>
    <p:extLst>
      <p:ext uri="{BB962C8B-B14F-4D97-AF65-F5344CB8AC3E}">
        <p14:creationId xmlns:p14="http://schemas.microsoft.com/office/powerpoint/2010/main" val="38303654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24</a:t>
            </a:fld>
            <a:endParaRPr lang="en-SG"/>
          </a:p>
        </p:txBody>
      </p:sp>
    </p:spTree>
    <p:extLst>
      <p:ext uri="{BB962C8B-B14F-4D97-AF65-F5344CB8AC3E}">
        <p14:creationId xmlns:p14="http://schemas.microsoft.com/office/powerpoint/2010/main" val="3415996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25</a:t>
            </a:fld>
            <a:endParaRPr lang="en-SG"/>
          </a:p>
        </p:txBody>
      </p:sp>
    </p:spTree>
    <p:extLst>
      <p:ext uri="{BB962C8B-B14F-4D97-AF65-F5344CB8AC3E}">
        <p14:creationId xmlns:p14="http://schemas.microsoft.com/office/powerpoint/2010/main" val="1838710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26</a:t>
            </a:fld>
            <a:endParaRPr lang="en-SG"/>
          </a:p>
        </p:txBody>
      </p:sp>
    </p:spTree>
    <p:extLst>
      <p:ext uri="{BB962C8B-B14F-4D97-AF65-F5344CB8AC3E}">
        <p14:creationId xmlns:p14="http://schemas.microsoft.com/office/powerpoint/2010/main" val="3771564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27</a:t>
            </a:fld>
            <a:endParaRPr lang="en-SG"/>
          </a:p>
        </p:txBody>
      </p:sp>
    </p:spTree>
    <p:extLst>
      <p:ext uri="{BB962C8B-B14F-4D97-AF65-F5344CB8AC3E}">
        <p14:creationId xmlns:p14="http://schemas.microsoft.com/office/powerpoint/2010/main" val="2890375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28</a:t>
            </a:fld>
            <a:endParaRPr lang="en-SG"/>
          </a:p>
        </p:txBody>
      </p:sp>
    </p:spTree>
    <p:extLst>
      <p:ext uri="{BB962C8B-B14F-4D97-AF65-F5344CB8AC3E}">
        <p14:creationId xmlns:p14="http://schemas.microsoft.com/office/powerpoint/2010/main" val="28505776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29</a:t>
            </a:fld>
            <a:endParaRPr lang="en-SG"/>
          </a:p>
        </p:txBody>
      </p:sp>
    </p:spTree>
    <p:extLst>
      <p:ext uri="{BB962C8B-B14F-4D97-AF65-F5344CB8AC3E}">
        <p14:creationId xmlns:p14="http://schemas.microsoft.com/office/powerpoint/2010/main" val="2231643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30</a:t>
            </a:fld>
            <a:endParaRPr lang="en-SG"/>
          </a:p>
        </p:txBody>
      </p:sp>
    </p:spTree>
    <p:extLst>
      <p:ext uri="{BB962C8B-B14F-4D97-AF65-F5344CB8AC3E}">
        <p14:creationId xmlns:p14="http://schemas.microsoft.com/office/powerpoint/2010/main" val="37373976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31</a:t>
            </a:fld>
            <a:endParaRPr lang="en-SG"/>
          </a:p>
        </p:txBody>
      </p:sp>
    </p:spTree>
    <p:extLst>
      <p:ext uri="{BB962C8B-B14F-4D97-AF65-F5344CB8AC3E}">
        <p14:creationId xmlns:p14="http://schemas.microsoft.com/office/powerpoint/2010/main" val="997814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170571-C22C-A003-1019-B42CBA9717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024259-FAA2-AA36-AEC7-2296985195F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7C1187-AD84-13EF-3BDD-4CCEEC8C54E8}"/>
              </a:ext>
            </a:extLst>
          </p:cNvPr>
          <p:cNvSpPr>
            <a:spLocks noGrp="1"/>
          </p:cNvSpPr>
          <p:nvPr>
            <p:ph type="body" idx="1"/>
          </p:nvPr>
        </p:nvSpPr>
        <p:spPr/>
        <p:txBody>
          <a:bodyPr/>
          <a:lstStyle/>
          <a:p>
            <a:endParaRPr lang="en-SG" dirty="0"/>
          </a:p>
        </p:txBody>
      </p:sp>
      <p:sp>
        <p:nvSpPr>
          <p:cNvPr id="4" name="Slide Number Placeholder 3">
            <a:extLst>
              <a:ext uri="{FF2B5EF4-FFF2-40B4-BE49-F238E27FC236}">
                <a16:creationId xmlns:a16="http://schemas.microsoft.com/office/drawing/2014/main" id="{66332A30-4068-71F6-3C13-7A6BA3A4005D}"/>
              </a:ext>
            </a:extLst>
          </p:cNvPr>
          <p:cNvSpPr>
            <a:spLocks noGrp="1"/>
          </p:cNvSpPr>
          <p:nvPr>
            <p:ph type="sldNum" sz="quarter" idx="5"/>
          </p:nvPr>
        </p:nvSpPr>
        <p:spPr/>
        <p:txBody>
          <a:bodyPr/>
          <a:lstStyle/>
          <a:p>
            <a:fld id="{91450F29-C1D5-4A37-958C-B0BE30AB8830}" type="slidenum">
              <a:rPr lang="en-SG" smtClean="0"/>
              <a:t>5</a:t>
            </a:fld>
            <a:endParaRPr lang="en-SG"/>
          </a:p>
        </p:txBody>
      </p:sp>
    </p:spTree>
    <p:extLst>
      <p:ext uri="{BB962C8B-B14F-4D97-AF65-F5344CB8AC3E}">
        <p14:creationId xmlns:p14="http://schemas.microsoft.com/office/powerpoint/2010/main" val="24443460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32</a:t>
            </a:fld>
            <a:endParaRPr lang="en-SG"/>
          </a:p>
        </p:txBody>
      </p:sp>
    </p:spTree>
    <p:extLst>
      <p:ext uri="{BB962C8B-B14F-4D97-AF65-F5344CB8AC3E}">
        <p14:creationId xmlns:p14="http://schemas.microsoft.com/office/powerpoint/2010/main" val="10889609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33</a:t>
            </a:fld>
            <a:endParaRPr lang="en-SG"/>
          </a:p>
        </p:txBody>
      </p:sp>
    </p:spTree>
    <p:extLst>
      <p:ext uri="{BB962C8B-B14F-4D97-AF65-F5344CB8AC3E}">
        <p14:creationId xmlns:p14="http://schemas.microsoft.com/office/powerpoint/2010/main" val="2063677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34</a:t>
            </a:fld>
            <a:endParaRPr lang="en-SG"/>
          </a:p>
        </p:txBody>
      </p:sp>
    </p:spTree>
    <p:extLst>
      <p:ext uri="{BB962C8B-B14F-4D97-AF65-F5344CB8AC3E}">
        <p14:creationId xmlns:p14="http://schemas.microsoft.com/office/powerpoint/2010/main" val="17289481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35</a:t>
            </a:fld>
            <a:endParaRPr lang="en-SG"/>
          </a:p>
        </p:txBody>
      </p:sp>
    </p:spTree>
    <p:extLst>
      <p:ext uri="{BB962C8B-B14F-4D97-AF65-F5344CB8AC3E}">
        <p14:creationId xmlns:p14="http://schemas.microsoft.com/office/powerpoint/2010/main" val="13228538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36</a:t>
            </a:fld>
            <a:endParaRPr lang="en-SG"/>
          </a:p>
        </p:txBody>
      </p:sp>
    </p:spTree>
    <p:extLst>
      <p:ext uri="{BB962C8B-B14F-4D97-AF65-F5344CB8AC3E}">
        <p14:creationId xmlns:p14="http://schemas.microsoft.com/office/powerpoint/2010/main" val="30232191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37</a:t>
            </a:fld>
            <a:endParaRPr lang="en-SG"/>
          </a:p>
        </p:txBody>
      </p:sp>
    </p:spTree>
    <p:extLst>
      <p:ext uri="{BB962C8B-B14F-4D97-AF65-F5344CB8AC3E}">
        <p14:creationId xmlns:p14="http://schemas.microsoft.com/office/powerpoint/2010/main" val="39561078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38</a:t>
            </a:fld>
            <a:endParaRPr lang="en-SG"/>
          </a:p>
        </p:txBody>
      </p:sp>
    </p:spTree>
    <p:extLst>
      <p:ext uri="{BB962C8B-B14F-4D97-AF65-F5344CB8AC3E}">
        <p14:creationId xmlns:p14="http://schemas.microsoft.com/office/powerpoint/2010/main" val="6053639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39</a:t>
            </a:fld>
            <a:endParaRPr lang="en-SG"/>
          </a:p>
        </p:txBody>
      </p:sp>
    </p:spTree>
    <p:extLst>
      <p:ext uri="{BB962C8B-B14F-4D97-AF65-F5344CB8AC3E}">
        <p14:creationId xmlns:p14="http://schemas.microsoft.com/office/powerpoint/2010/main" val="18809351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40</a:t>
            </a:fld>
            <a:endParaRPr lang="en-SG"/>
          </a:p>
        </p:txBody>
      </p:sp>
    </p:spTree>
    <p:extLst>
      <p:ext uri="{BB962C8B-B14F-4D97-AF65-F5344CB8AC3E}">
        <p14:creationId xmlns:p14="http://schemas.microsoft.com/office/powerpoint/2010/main" val="40493622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41</a:t>
            </a:fld>
            <a:endParaRPr lang="en-SG"/>
          </a:p>
        </p:txBody>
      </p:sp>
    </p:spTree>
    <p:extLst>
      <p:ext uri="{BB962C8B-B14F-4D97-AF65-F5344CB8AC3E}">
        <p14:creationId xmlns:p14="http://schemas.microsoft.com/office/powerpoint/2010/main" val="3304876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6</a:t>
            </a:fld>
            <a:endParaRPr lang="en-SG"/>
          </a:p>
        </p:txBody>
      </p:sp>
    </p:spTree>
    <p:extLst>
      <p:ext uri="{BB962C8B-B14F-4D97-AF65-F5344CB8AC3E}">
        <p14:creationId xmlns:p14="http://schemas.microsoft.com/office/powerpoint/2010/main" val="31684289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1450F29-C1D5-4A37-958C-B0BE30AB8830}" type="slidenum">
              <a:rPr lang="en-SG" smtClean="0"/>
              <a:t>42</a:t>
            </a:fld>
            <a:endParaRPr lang="en-SG"/>
          </a:p>
        </p:txBody>
      </p:sp>
    </p:spTree>
    <p:extLst>
      <p:ext uri="{BB962C8B-B14F-4D97-AF65-F5344CB8AC3E}">
        <p14:creationId xmlns:p14="http://schemas.microsoft.com/office/powerpoint/2010/main" val="294154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7</a:t>
            </a:fld>
            <a:endParaRPr lang="en-SG"/>
          </a:p>
        </p:txBody>
      </p:sp>
    </p:spTree>
    <p:extLst>
      <p:ext uri="{BB962C8B-B14F-4D97-AF65-F5344CB8AC3E}">
        <p14:creationId xmlns:p14="http://schemas.microsoft.com/office/powerpoint/2010/main" val="3513891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8</a:t>
            </a:fld>
            <a:endParaRPr lang="en-SG"/>
          </a:p>
        </p:txBody>
      </p:sp>
    </p:spTree>
    <p:extLst>
      <p:ext uri="{BB962C8B-B14F-4D97-AF65-F5344CB8AC3E}">
        <p14:creationId xmlns:p14="http://schemas.microsoft.com/office/powerpoint/2010/main" val="1506714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9</a:t>
            </a:fld>
            <a:endParaRPr lang="en-SG"/>
          </a:p>
        </p:txBody>
      </p:sp>
    </p:spTree>
    <p:extLst>
      <p:ext uri="{BB962C8B-B14F-4D97-AF65-F5344CB8AC3E}">
        <p14:creationId xmlns:p14="http://schemas.microsoft.com/office/powerpoint/2010/main" val="335635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10</a:t>
            </a:fld>
            <a:endParaRPr lang="en-SG"/>
          </a:p>
        </p:txBody>
      </p:sp>
    </p:spTree>
    <p:extLst>
      <p:ext uri="{BB962C8B-B14F-4D97-AF65-F5344CB8AC3E}">
        <p14:creationId xmlns:p14="http://schemas.microsoft.com/office/powerpoint/2010/main" val="1302802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1450F29-C1D5-4A37-958C-B0BE30AB8830}" type="slidenum">
              <a:rPr lang="en-SG" smtClean="0"/>
              <a:t>11</a:t>
            </a:fld>
            <a:endParaRPr lang="en-SG"/>
          </a:p>
        </p:txBody>
      </p:sp>
    </p:spTree>
    <p:extLst>
      <p:ext uri="{BB962C8B-B14F-4D97-AF65-F5344CB8AC3E}">
        <p14:creationId xmlns:p14="http://schemas.microsoft.com/office/powerpoint/2010/main" val="402526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17426"/>
            <a:ext cx="12188825" cy="457200"/>
          </a:xfrm>
          <a:prstGeom prst="rect">
            <a:avLst/>
          </a:prstGeom>
          <a:solidFill>
            <a:srgbClr val="E24C5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4/24/2024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pic>
        <p:nvPicPr>
          <p:cNvPr id="8" name="Picture 7">
            <a:extLst>
              <a:ext uri="{FF2B5EF4-FFF2-40B4-BE49-F238E27FC236}">
                <a16:creationId xmlns:a16="http://schemas.microsoft.com/office/drawing/2014/main" id="{FE1F6DFD-CB36-76E6-F972-E364963A77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78151" y="129678"/>
            <a:ext cx="2450249" cy="818487"/>
          </a:xfrm>
          <a:prstGeom prst="rect">
            <a:avLst/>
          </a:prstGeom>
        </p:spPr>
      </p:pic>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4/24/2024</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17425"/>
            <a:ext cx="12188825" cy="457200"/>
          </a:xfrm>
          <a:prstGeom prst="rect">
            <a:avLst/>
          </a:prstGeom>
          <a:solidFill>
            <a:srgbClr val="E24C5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4/24/2024</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4/24/2024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17425"/>
            <a:ext cx="12188825" cy="457200"/>
          </a:xfrm>
          <a:prstGeom prst="rect">
            <a:avLst/>
          </a:prstGeom>
          <a:solidFill>
            <a:srgbClr val="E24C5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4/24/2024</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4/24/2024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4/24/2024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4/24/2024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17426"/>
            <a:ext cx="12188825" cy="457200"/>
          </a:xfrm>
          <a:prstGeom prst="rect">
            <a:avLst/>
          </a:prstGeom>
          <a:solidFill>
            <a:srgbClr val="E24C5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4/24/2024</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7" y="0"/>
            <a:ext cx="3778354" cy="6858000"/>
          </a:xfrm>
          <a:prstGeom prst="rect">
            <a:avLst/>
          </a:prstGeom>
          <a:solidFill>
            <a:srgbClr val="E24C5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38023" y="251547"/>
            <a:ext cx="3517569" cy="1025083"/>
          </a:xfrm>
        </p:spPr>
        <p:txBody>
          <a:bodyPr anchor="ctr">
            <a:normAutofit/>
          </a:bodyPr>
          <a:lstStyle>
            <a:lvl1pPr algn="ctr">
              <a:lnSpc>
                <a:spcPct val="90000"/>
              </a:lnSpc>
              <a:defRPr sz="2000" b="1">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916377" y="1116419"/>
            <a:ext cx="8137600" cy="5330101"/>
          </a:xfrm>
        </p:spPr>
        <p:txBody>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3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38023" y="2375775"/>
            <a:ext cx="3517569" cy="3930133"/>
          </a:xfrm>
        </p:spPr>
        <p:txBody>
          <a:bodyPr lIns="91440" rIns="91440">
            <a:normAutofit/>
          </a:bodyPr>
          <a:lstStyle>
            <a:lvl1pPr marL="0" indent="0">
              <a:buNone/>
              <a:defRPr sz="18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130410" y="6446520"/>
            <a:ext cx="3517568" cy="365125"/>
          </a:xfrm>
        </p:spPr>
        <p:txBody>
          <a:bodyPr/>
          <a:lstStyle>
            <a:lvl1pPr algn="l">
              <a:defRPr/>
            </a:lvl1pPr>
          </a:lstStyle>
          <a:p>
            <a:fld id="{92BEA474-078D-4E9B-9B14-09A87B19DC46}" type="datetime1">
              <a:rPr lang="en-US" smtClean="0"/>
              <a:t>4/24/2024</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id="{C7A4F43B-BE01-490A-996C-C60F5043848A}"/>
              </a:ext>
            </a:extLst>
          </p:cNvPr>
          <p:cNvCxnSpPr>
            <a:cxnSpLocks/>
          </p:cNvCxnSpPr>
          <p:nvPr userDrawn="1"/>
        </p:nvCxnSpPr>
        <p:spPr>
          <a:xfrm>
            <a:off x="138023" y="1391576"/>
            <a:ext cx="351756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097E457-627E-4165-93DC-85ED71E8D5F7}"/>
              </a:ext>
            </a:extLst>
          </p:cNvPr>
          <p:cNvSpPr txBox="1"/>
          <p:nvPr userDrawn="1"/>
        </p:nvSpPr>
        <p:spPr>
          <a:xfrm>
            <a:off x="3916377" y="524693"/>
            <a:ext cx="8137600" cy="456535"/>
          </a:xfrm>
          <a:prstGeom prst="rect">
            <a:avLst/>
          </a:prstGeom>
          <a:noFill/>
        </p:spPr>
        <p:txBody>
          <a:bodyPr wrap="square" rtlCol="0">
            <a:spAutoFit/>
          </a:bodyPr>
          <a:lstStyle/>
          <a:p>
            <a:pPr>
              <a:lnSpc>
                <a:spcPct val="150000"/>
              </a:lnSpc>
            </a:pPr>
            <a:r>
              <a:rPr lang="en-US" sz="1800" b="1" dirty="0">
                <a:latin typeface="Arial" panose="020B0604020202020204" pitchFamily="34" charset="0"/>
                <a:cs typeface="Arial" panose="020B0604020202020204" pitchFamily="34" charset="0"/>
              </a:rPr>
              <a:t>Supporting Evidence</a:t>
            </a:r>
            <a:r>
              <a:rPr lang="en-US" sz="1800" b="1" baseline="30000" dirty="0">
                <a:latin typeface="Arial" panose="020B0604020202020204" pitchFamily="34" charset="0"/>
                <a:cs typeface="Arial" panose="020B0604020202020204" pitchFamily="34" charset="0"/>
              </a:rPr>
              <a:t>*</a:t>
            </a:r>
            <a:endParaRPr lang="en-US" sz="1800" b="1"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2CA9CBA2-6048-4A54-A7CD-9281DE6CEC45}"/>
              </a:ext>
            </a:extLst>
          </p:cNvPr>
          <p:cNvSpPr txBox="1"/>
          <p:nvPr userDrawn="1"/>
        </p:nvSpPr>
        <p:spPr>
          <a:xfrm>
            <a:off x="138023" y="1989191"/>
            <a:ext cx="1313180" cy="369332"/>
          </a:xfrm>
          <a:prstGeom prst="rect">
            <a:avLst/>
          </a:prstGeom>
          <a:noFill/>
        </p:spPr>
        <p:txBody>
          <a:bodyPr wrap="none" rtlCol="0">
            <a:spAutoFit/>
          </a:bodyPr>
          <a:lstStyle/>
          <a:p>
            <a:r>
              <a:rPr lang="en-US" b="1" dirty="0">
                <a:solidFill>
                  <a:schemeClr val="bg1"/>
                </a:solidFill>
                <a:latin typeface="Arial" panose="020B0604020202020204" pitchFamily="34" charset="0"/>
                <a:cs typeface="Arial" panose="020B0604020202020204" pitchFamily="34" charset="0"/>
              </a:rPr>
              <a:t>Provision:</a:t>
            </a:r>
            <a:endParaRPr lang="en-SG" b="1" dirty="0">
              <a:solidFill>
                <a:schemeClr val="bg1"/>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EB19AB1A-561F-4C3E-B512-23EC678BC1F2}"/>
              </a:ext>
            </a:extLst>
          </p:cNvPr>
          <p:cNvSpPr txBox="1"/>
          <p:nvPr userDrawn="1"/>
        </p:nvSpPr>
        <p:spPr>
          <a:xfrm>
            <a:off x="130410" y="1496387"/>
            <a:ext cx="1018227" cy="369332"/>
          </a:xfrm>
          <a:prstGeom prst="rect">
            <a:avLst/>
          </a:prstGeom>
          <a:noFill/>
        </p:spPr>
        <p:txBody>
          <a:bodyPr wrap="none" rtlCol="0">
            <a:spAutoFit/>
          </a:bodyPr>
          <a:lstStyle/>
          <a:p>
            <a:r>
              <a:rPr lang="en-US" b="1" dirty="0">
                <a:solidFill>
                  <a:schemeClr val="bg1"/>
                </a:solidFill>
                <a:latin typeface="Arial" panose="020B0604020202020204" pitchFamily="34" charset="0"/>
                <a:cs typeface="Arial" panose="020B0604020202020204" pitchFamily="34" charset="0"/>
              </a:rPr>
              <a:t>Clause:</a:t>
            </a:r>
            <a:endParaRPr lang="en-SG" b="1" dirty="0">
              <a:solidFill>
                <a:schemeClr val="bg1"/>
              </a:solidFill>
              <a:latin typeface="Arial" panose="020B0604020202020204" pitchFamily="34" charset="0"/>
              <a:cs typeface="Arial" panose="020B0604020202020204" pitchFamily="34" charset="0"/>
            </a:endParaRPr>
          </a:p>
        </p:txBody>
      </p:sp>
      <p:sp>
        <p:nvSpPr>
          <p:cNvPr id="18" name="Text Placeholder 3">
            <a:extLst>
              <a:ext uri="{FF2B5EF4-FFF2-40B4-BE49-F238E27FC236}">
                <a16:creationId xmlns:a16="http://schemas.microsoft.com/office/drawing/2014/main" id="{138091EF-EF02-4F9B-89E0-DB1ADE49D2FC}"/>
              </a:ext>
            </a:extLst>
          </p:cNvPr>
          <p:cNvSpPr>
            <a:spLocks noGrp="1"/>
          </p:cNvSpPr>
          <p:nvPr>
            <p:ph type="body" sz="half" idx="13"/>
          </p:nvPr>
        </p:nvSpPr>
        <p:spPr>
          <a:xfrm>
            <a:off x="1078302" y="1496181"/>
            <a:ext cx="2569676" cy="369332"/>
          </a:xfrm>
        </p:spPr>
        <p:txBody>
          <a:bodyPr lIns="91440" rIns="91440">
            <a:normAutofit/>
          </a:bodyPr>
          <a:lstStyle>
            <a:lvl1pPr marL="0" indent="0" algn="l">
              <a:buNone/>
              <a:defRPr sz="18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3" name="TextBox 22">
            <a:extLst>
              <a:ext uri="{FF2B5EF4-FFF2-40B4-BE49-F238E27FC236}">
                <a16:creationId xmlns:a16="http://schemas.microsoft.com/office/drawing/2014/main" id="{DD2ED388-960F-45DA-8D3A-446DEF573720}"/>
              </a:ext>
            </a:extLst>
          </p:cNvPr>
          <p:cNvSpPr txBox="1"/>
          <p:nvPr userDrawn="1"/>
        </p:nvSpPr>
        <p:spPr>
          <a:xfrm>
            <a:off x="3838756" y="6502124"/>
            <a:ext cx="5282215" cy="253916"/>
          </a:xfrm>
          <a:prstGeom prst="rect">
            <a:avLst/>
          </a:prstGeom>
          <a:noFill/>
        </p:spPr>
        <p:txBody>
          <a:bodyPr wrap="non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1" dirty="0">
                <a:solidFill>
                  <a:schemeClr val="bg1">
                    <a:lumMod val="50000"/>
                  </a:schemeClr>
                </a:solidFill>
                <a:latin typeface="Arial" panose="020B0604020202020204" pitchFamily="34" charset="0"/>
                <a:cs typeface="Arial" panose="020B0604020202020204" pitchFamily="34" charset="0"/>
              </a:rPr>
              <a:t>* Duplicate this current slide if additional slides for all supporting evidence is required. </a:t>
            </a:r>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5F6C2CC-3124-44BC-AB88-8C9F562C40DB}"/>
              </a:ext>
            </a:extLst>
          </p:cNvPr>
          <p:cNvSpPr/>
          <p:nvPr userDrawn="1"/>
        </p:nvSpPr>
        <p:spPr>
          <a:xfrm>
            <a:off x="0" y="-16625"/>
            <a:ext cx="12192000" cy="1328970"/>
          </a:xfrm>
          <a:prstGeom prst="rect">
            <a:avLst/>
          </a:prstGeom>
          <a:solidFill>
            <a:srgbClr val="E24C5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itle 1"/>
          <p:cNvSpPr>
            <a:spLocks noGrp="1"/>
          </p:cNvSpPr>
          <p:nvPr>
            <p:ph type="title"/>
          </p:nvPr>
        </p:nvSpPr>
        <p:spPr>
          <a:xfrm>
            <a:off x="545189" y="253573"/>
            <a:ext cx="11126351" cy="893739"/>
          </a:xfrm>
        </p:spPr>
        <p:txBody>
          <a:bodyPr tIns="0" bIns="0" anchor="ctr">
            <a:noAutofit/>
          </a:bodyPr>
          <a:lstStyle>
            <a:lvl1pPr>
              <a:defRPr sz="3200" b="0">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545570" y="1504404"/>
            <a:ext cx="11125970" cy="4767000"/>
          </a:xfrm>
        </p:spPr>
        <p:txBody>
          <a:bodyPr lIns="91440" tIns="0" rIns="91440" bIns="0">
            <a:normAutofit/>
          </a:bodyPr>
          <a:lstStyle>
            <a:lvl1pPr marL="0" indent="0">
              <a:spcBef>
                <a:spcPts val="0"/>
              </a:spcBef>
              <a:spcAft>
                <a:spcPts val="600"/>
              </a:spcAft>
              <a:buNone/>
              <a:defRPr sz="1800">
                <a:solidFill>
                  <a:schemeClr val="tx1"/>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4/24/2024</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17426"/>
            <a:ext cx="12188825" cy="457200"/>
          </a:xfrm>
          <a:prstGeom prst="rect">
            <a:avLst/>
          </a:prstGeom>
          <a:solidFill>
            <a:srgbClr val="E24C5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4/24/2024</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mailto:cls_md@csa.gov.sg" TargetMode="Externa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C8296-19D3-4719-8913-C85B0AE51852}"/>
              </a:ext>
            </a:extLst>
          </p:cNvPr>
          <p:cNvSpPr>
            <a:spLocks noGrp="1"/>
          </p:cNvSpPr>
          <p:nvPr>
            <p:ph type="ctrTitle"/>
          </p:nvPr>
        </p:nvSpPr>
        <p:spPr>
          <a:xfrm>
            <a:off x="1097280" y="489077"/>
            <a:ext cx="10058400" cy="3836035"/>
          </a:xfrm>
        </p:spPr>
        <p:txBody>
          <a:bodyPr vert="horz" lIns="91440" tIns="45720" rIns="91440" bIns="45720" rtlCol="0" anchor="b">
            <a:noAutofit/>
          </a:bodyPr>
          <a:lstStyle/>
          <a:p>
            <a:pPr>
              <a:lnSpc>
                <a:spcPct val="150000"/>
              </a:lnSpc>
            </a:pPr>
            <a:r>
              <a:rPr lang="en-US" sz="4000" b="1" dirty="0">
                <a:latin typeface="Arial"/>
                <a:cs typeface="Arial"/>
              </a:rPr>
              <a:t>&lt;&lt;Company Name&gt;&gt;</a:t>
            </a:r>
            <a:br>
              <a:rPr lang="en-US" sz="4000" b="1" dirty="0">
                <a:latin typeface="Arial"/>
                <a:cs typeface="Arial"/>
              </a:rPr>
            </a:br>
            <a:r>
              <a:rPr lang="en-US" sz="3200" b="1" dirty="0">
                <a:latin typeface="Arial"/>
                <a:cs typeface="Arial"/>
              </a:rPr>
              <a:t>&lt;&lt;Brand Name / Model Name&gt;&gt;</a:t>
            </a:r>
            <a:br>
              <a:rPr lang="en-US" sz="4000" b="1" dirty="0">
                <a:latin typeface="Arial"/>
                <a:cs typeface="Arial"/>
              </a:rPr>
            </a:br>
            <a:r>
              <a:rPr lang="en-US" sz="1800" b="1" dirty="0" err="1">
                <a:latin typeface="Arial"/>
                <a:cs typeface="Arial"/>
              </a:rPr>
              <a:t>GoBusiness</a:t>
            </a:r>
            <a:r>
              <a:rPr lang="en-US" sz="1800" b="1" dirty="0">
                <a:latin typeface="Arial"/>
                <a:cs typeface="Arial"/>
              </a:rPr>
              <a:t> Application No.: </a:t>
            </a:r>
            <a:r>
              <a:rPr lang="en-US" sz="1800" dirty="0">
                <a:latin typeface="Arial"/>
                <a:cs typeface="Arial"/>
              </a:rPr>
              <a:t>&lt;&lt;Application No.&gt;&gt;</a:t>
            </a:r>
            <a:endParaRPr lang="en-SG" sz="1800" dirty="0">
              <a:latin typeface="Arial"/>
              <a:cs typeface="Arial"/>
            </a:endParaRPr>
          </a:p>
        </p:txBody>
      </p:sp>
      <p:sp>
        <p:nvSpPr>
          <p:cNvPr id="3" name="Subtitle 2">
            <a:extLst>
              <a:ext uri="{FF2B5EF4-FFF2-40B4-BE49-F238E27FC236}">
                <a16:creationId xmlns:a16="http://schemas.microsoft.com/office/drawing/2014/main" id="{15297FDB-336C-459D-9569-5D14396A20CE}"/>
              </a:ext>
            </a:extLst>
          </p:cNvPr>
          <p:cNvSpPr>
            <a:spLocks noGrp="1"/>
          </p:cNvSpPr>
          <p:nvPr>
            <p:ph type="subTitle" idx="1"/>
          </p:nvPr>
        </p:nvSpPr>
        <p:spPr/>
        <p:txBody>
          <a:bodyPr vert="horz" lIns="91440" tIns="45720" rIns="91440" bIns="45720" rtlCol="0" anchor="t">
            <a:normAutofit/>
          </a:bodyPr>
          <a:lstStyle/>
          <a:p>
            <a:r>
              <a:rPr lang="en-US" sz="1600" b="1" dirty="0">
                <a:solidFill>
                  <a:schemeClr val="bg1">
                    <a:lumMod val="50000"/>
                  </a:schemeClr>
                </a:solidFill>
                <a:latin typeface="Arial"/>
                <a:cs typeface="Arial"/>
              </a:rPr>
              <a:t>Supporting evidence</a:t>
            </a:r>
          </a:p>
        </p:txBody>
      </p:sp>
    </p:spTree>
    <p:extLst>
      <p:ext uri="{BB962C8B-B14F-4D97-AF65-F5344CB8AC3E}">
        <p14:creationId xmlns:p14="http://schemas.microsoft.com/office/powerpoint/2010/main" val="51322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10A70-DF23-481F-A152-7136A7EAB3FC}"/>
              </a:ext>
            </a:extLst>
          </p:cNvPr>
          <p:cNvSpPr>
            <a:spLocks noGrp="1"/>
          </p:cNvSpPr>
          <p:nvPr>
            <p:ph type="title"/>
          </p:nvPr>
        </p:nvSpPr>
        <p:spPr/>
        <p:txBody>
          <a:bodyPr/>
          <a:lstStyle/>
          <a:p>
            <a:r>
              <a:rPr lang="en-US" dirty="0"/>
              <a:t>AUTHORIZATION (AUTH)</a:t>
            </a:r>
            <a:endParaRPr lang="en-SG" dirty="0"/>
          </a:p>
        </p:txBody>
      </p:sp>
      <p:sp>
        <p:nvSpPr>
          <p:cNvPr id="3" name="Content Placeholder 2">
            <a:extLst>
              <a:ext uri="{FF2B5EF4-FFF2-40B4-BE49-F238E27FC236}">
                <a16:creationId xmlns:a16="http://schemas.microsoft.com/office/drawing/2014/main" id="{A05A85B1-DC10-4F3E-8DC5-C738DF553B02}"/>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3A452A16-35BB-4AF0-A09E-80477CAD255A}"/>
              </a:ext>
            </a:extLst>
          </p:cNvPr>
          <p:cNvSpPr>
            <a:spLocks noGrp="1"/>
          </p:cNvSpPr>
          <p:nvPr>
            <p:ph type="body" sz="half" idx="2"/>
          </p:nvPr>
        </p:nvSpPr>
        <p:spPr/>
        <p:txBody>
          <a:bodyPr/>
          <a:lstStyle/>
          <a:p>
            <a:r>
              <a:rPr lang="en-US" dirty="0" err="1"/>
              <a:t>Authorised</a:t>
            </a:r>
            <a:r>
              <a:rPr lang="en-US" dirty="0"/>
              <a:t> users shall be able to assign and segregate different roles (i.e., user, administrator and/or service accounts) on the device.</a:t>
            </a:r>
            <a:endParaRPr lang="en-SG" dirty="0"/>
          </a:p>
        </p:txBody>
      </p:sp>
      <p:sp>
        <p:nvSpPr>
          <p:cNvPr id="5" name="Text Placeholder 4">
            <a:extLst>
              <a:ext uri="{FF2B5EF4-FFF2-40B4-BE49-F238E27FC236}">
                <a16:creationId xmlns:a16="http://schemas.microsoft.com/office/drawing/2014/main" id="{D0B2BD25-F602-44D5-A099-DA589420937B}"/>
              </a:ext>
            </a:extLst>
          </p:cNvPr>
          <p:cNvSpPr>
            <a:spLocks noGrp="1"/>
          </p:cNvSpPr>
          <p:nvPr>
            <p:ph type="body" sz="half" idx="13"/>
          </p:nvPr>
        </p:nvSpPr>
        <p:spPr/>
        <p:txBody>
          <a:bodyPr>
            <a:normAutofit lnSpcReduction="10000"/>
          </a:bodyPr>
          <a:lstStyle/>
          <a:p>
            <a:r>
              <a:rPr lang="en-US" dirty="0"/>
              <a:t>AUTH.2</a:t>
            </a:r>
            <a:endParaRPr lang="en-SG" dirty="0"/>
          </a:p>
        </p:txBody>
      </p:sp>
    </p:spTree>
    <p:extLst>
      <p:ext uri="{BB962C8B-B14F-4D97-AF65-F5344CB8AC3E}">
        <p14:creationId xmlns:p14="http://schemas.microsoft.com/office/powerpoint/2010/main" val="3084178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AB306-4BD6-46C5-84FA-67470169F0FE}"/>
              </a:ext>
            </a:extLst>
          </p:cNvPr>
          <p:cNvSpPr>
            <a:spLocks noGrp="1"/>
          </p:cNvSpPr>
          <p:nvPr>
            <p:ph type="title"/>
          </p:nvPr>
        </p:nvSpPr>
        <p:spPr/>
        <p:txBody>
          <a:bodyPr/>
          <a:lstStyle/>
          <a:p>
            <a:r>
              <a:rPr lang="en-US" dirty="0"/>
              <a:t>CYBER SECURITY PRODUCT UPGRADES (CSUP)</a:t>
            </a:r>
            <a:endParaRPr lang="en-SG" dirty="0"/>
          </a:p>
        </p:txBody>
      </p:sp>
      <p:sp>
        <p:nvSpPr>
          <p:cNvPr id="3" name="Content Placeholder 2">
            <a:extLst>
              <a:ext uri="{FF2B5EF4-FFF2-40B4-BE49-F238E27FC236}">
                <a16:creationId xmlns:a16="http://schemas.microsoft.com/office/drawing/2014/main" id="{6867B51D-D6B4-4E30-B5BD-15CEF17EC34A}"/>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062A3299-1429-4715-B66E-8B73C42CBA02}"/>
              </a:ext>
            </a:extLst>
          </p:cNvPr>
          <p:cNvSpPr>
            <a:spLocks noGrp="1"/>
          </p:cNvSpPr>
          <p:nvPr>
            <p:ph type="body" sz="half" idx="2"/>
          </p:nvPr>
        </p:nvSpPr>
        <p:spPr/>
        <p:txBody>
          <a:bodyPr>
            <a:normAutofit/>
          </a:bodyPr>
          <a:lstStyle/>
          <a:p>
            <a:r>
              <a:rPr lang="en-US" dirty="0"/>
              <a:t>Manufacturer shall have an on-going plan to remediate cybersecurity vulnerabilities to ensure device performance and safety is not compromised throughout the device's lifecycle. </a:t>
            </a:r>
          </a:p>
        </p:txBody>
      </p:sp>
      <p:sp>
        <p:nvSpPr>
          <p:cNvPr id="5" name="Text Placeholder 4">
            <a:extLst>
              <a:ext uri="{FF2B5EF4-FFF2-40B4-BE49-F238E27FC236}">
                <a16:creationId xmlns:a16="http://schemas.microsoft.com/office/drawing/2014/main" id="{A659AAB4-21D6-4CD2-81AA-8F3242E7031E}"/>
              </a:ext>
            </a:extLst>
          </p:cNvPr>
          <p:cNvSpPr>
            <a:spLocks noGrp="1"/>
          </p:cNvSpPr>
          <p:nvPr>
            <p:ph type="body" sz="half" idx="13"/>
          </p:nvPr>
        </p:nvSpPr>
        <p:spPr/>
        <p:txBody>
          <a:bodyPr>
            <a:normAutofit lnSpcReduction="10000"/>
          </a:bodyPr>
          <a:lstStyle/>
          <a:p>
            <a:r>
              <a:rPr lang="en-US" dirty="0"/>
              <a:t>CSUP.1</a:t>
            </a:r>
            <a:endParaRPr lang="en-SG" dirty="0"/>
          </a:p>
        </p:txBody>
      </p:sp>
    </p:spTree>
    <p:extLst>
      <p:ext uri="{BB962C8B-B14F-4D97-AF65-F5344CB8AC3E}">
        <p14:creationId xmlns:p14="http://schemas.microsoft.com/office/powerpoint/2010/main" val="1770933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AB306-4BD6-46C5-84FA-67470169F0FE}"/>
              </a:ext>
            </a:extLst>
          </p:cNvPr>
          <p:cNvSpPr>
            <a:spLocks noGrp="1"/>
          </p:cNvSpPr>
          <p:nvPr>
            <p:ph type="title"/>
          </p:nvPr>
        </p:nvSpPr>
        <p:spPr/>
        <p:txBody>
          <a:bodyPr/>
          <a:lstStyle/>
          <a:p>
            <a:r>
              <a:rPr lang="en-US" dirty="0"/>
              <a:t>CYBER SECURITY PRODUCT UPGRADES (CSUP)</a:t>
            </a:r>
            <a:endParaRPr lang="en-SG" dirty="0"/>
          </a:p>
        </p:txBody>
      </p:sp>
      <p:sp>
        <p:nvSpPr>
          <p:cNvPr id="3" name="Content Placeholder 2">
            <a:extLst>
              <a:ext uri="{FF2B5EF4-FFF2-40B4-BE49-F238E27FC236}">
                <a16:creationId xmlns:a16="http://schemas.microsoft.com/office/drawing/2014/main" id="{6867B51D-D6B4-4E30-B5BD-15CEF17EC34A}"/>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062A3299-1429-4715-B66E-8B73C42CBA02}"/>
              </a:ext>
            </a:extLst>
          </p:cNvPr>
          <p:cNvSpPr>
            <a:spLocks noGrp="1"/>
          </p:cNvSpPr>
          <p:nvPr>
            <p:ph type="body" sz="half" idx="2"/>
          </p:nvPr>
        </p:nvSpPr>
        <p:spPr>
          <a:xfrm>
            <a:off x="138023" y="2375775"/>
            <a:ext cx="3517569" cy="4230678"/>
          </a:xfrm>
        </p:spPr>
        <p:txBody>
          <a:bodyPr>
            <a:normAutofit/>
          </a:bodyPr>
          <a:lstStyle/>
          <a:p>
            <a:r>
              <a:rPr lang="en-US" dirty="0"/>
              <a:t>Manufacturers shall have a process to notify and guide the device owner/operator to achieve a successful software update through instruction manuals and procedures on installation.</a:t>
            </a:r>
          </a:p>
        </p:txBody>
      </p:sp>
      <p:sp>
        <p:nvSpPr>
          <p:cNvPr id="5" name="Text Placeholder 4">
            <a:extLst>
              <a:ext uri="{FF2B5EF4-FFF2-40B4-BE49-F238E27FC236}">
                <a16:creationId xmlns:a16="http://schemas.microsoft.com/office/drawing/2014/main" id="{A659AAB4-21D6-4CD2-81AA-8F3242E7031E}"/>
              </a:ext>
            </a:extLst>
          </p:cNvPr>
          <p:cNvSpPr>
            <a:spLocks noGrp="1"/>
          </p:cNvSpPr>
          <p:nvPr>
            <p:ph type="body" sz="half" idx="13"/>
          </p:nvPr>
        </p:nvSpPr>
        <p:spPr/>
        <p:txBody>
          <a:bodyPr>
            <a:normAutofit lnSpcReduction="10000"/>
          </a:bodyPr>
          <a:lstStyle/>
          <a:p>
            <a:r>
              <a:rPr lang="en-US" dirty="0"/>
              <a:t>CSUP.2</a:t>
            </a:r>
            <a:endParaRPr lang="en-SG" dirty="0"/>
          </a:p>
        </p:txBody>
      </p:sp>
    </p:spTree>
    <p:extLst>
      <p:ext uri="{BB962C8B-B14F-4D97-AF65-F5344CB8AC3E}">
        <p14:creationId xmlns:p14="http://schemas.microsoft.com/office/powerpoint/2010/main" val="4056076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AB306-4BD6-46C5-84FA-67470169F0FE}"/>
              </a:ext>
            </a:extLst>
          </p:cNvPr>
          <p:cNvSpPr>
            <a:spLocks noGrp="1"/>
          </p:cNvSpPr>
          <p:nvPr>
            <p:ph type="title"/>
          </p:nvPr>
        </p:nvSpPr>
        <p:spPr/>
        <p:txBody>
          <a:bodyPr/>
          <a:lstStyle/>
          <a:p>
            <a:r>
              <a:rPr lang="en-US" dirty="0"/>
              <a:t>CYBER SECURITY PRODUCT UPGRADES (CSUP)</a:t>
            </a:r>
            <a:endParaRPr lang="en-SG" dirty="0"/>
          </a:p>
        </p:txBody>
      </p:sp>
      <p:sp>
        <p:nvSpPr>
          <p:cNvPr id="3" name="Content Placeholder 2">
            <a:extLst>
              <a:ext uri="{FF2B5EF4-FFF2-40B4-BE49-F238E27FC236}">
                <a16:creationId xmlns:a16="http://schemas.microsoft.com/office/drawing/2014/main" id="{6867B51D-D6B4-4E30-B5BD-15CEF17EC34A}"/>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062A3299-1429-4715-B66E-8B73C42CBA02}"/>
              </a:ext>
            </a:extLst>
          </p:cNvPr>
          <p:cNvSpPr>
            <a:spLocks noGrp="1"/>
          </p:cNvSpPr>
          <p:nvPr>
            <p:ph type="body" sz="half" idx="2"/>
          </p:nvPr>
        </p:nvSpPr>
        <p:spPr/>
        <p:txBody>
          <a:bodyPr>
            <a:normAutofit/>
          </a:bodyPr>
          <a:lstStyle/>
          <a:p>
            <a:r>
              <a:rPr lang="en-US" dirty="0"/>
              <a:t>The device shall only allow the installation of approved software.</a:t>
            </a:r>
          </a:p>
        </p:txBody>
      </p:sp>
      <p:sp>
        <p:nvSpPr>
          <p:cNvPr id="5" name="Text Placeholder 4">
            <a:extLst>
              <a:ext uri="{FF2B5EF4-FFF2-40B4-BE49-F238E27FC236}">
                <a16:creationId xmlns:a16="http://schemas.microsoft.com/office/drawing/2014/main" id="{A659AAB4-21D6-4CD2-81AA-8F3242E7031E}"/>
              </a:ext>
            </a:extLst>
          </p:cNvPr>
          <p:cNvSpPr>
            <a:spLocks noGrp="1"/>
          </p:cNvSpPr>
          <p:nvPr>
            <p:ph type="body" sz="half" idx="13"/>
          </p:nvPr>
        </p:nvSpPr>
        <p:spPr/>
        <p:txBody>
          <a:bodyPr>
            <a:normAutofit lnSpcReduction="10000"/>
          </a:bodyPr>
          <a:lstStyle/>
          <a:p>
            <a:r>
              <a:rPr lang="en-US" dirty="0"/>
              <a:t>CSUP.3</a:t>
            </a:r>
            <a:endParaRPr lang="en-SG" dirty="0"/>
          </a:p>
        </p:txBody>
      </p:sp>
    </p:spTree>
    <p:extLst>
      <p:ext uri="{BB962C8B-B14F-4D97-AF65-F5344CB8AC3E}">
        <p14:creationId xmlns:p14="http://schemas.microsoft.com/office/powerpoint/2010/main" val="2828733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AB306-4BD6-46C5-84FA-67470169F0FE}"/>
              </a:ext>
            </a:extLst>
          </p:cNvPr>
          <p:cNvSpPr>
            <a:spLocks noGrp="1"/>
          </p:cNvSpPr>
          <p:nvPr>
            <p:ph type="title"/>
          </p:nvPr>
        </p:nvSpPr>
        <p:spPr/>
        <p:txBody>
          <a:bodyPr/>
          <a:lstStyle/>
          <a:p>
            <a:r>
              <a:rPr lang="en-US" dirty="0"/>
              <a:t>CYBER SECURITY PRODUCT UPGRADES (CSUP)</a:t>
            </a:r>
            <a:endParaRPr lang="en-SG" dirty="0"/>
          </a:p>
        </p:txBody>
      </p:sp>
      <p:sp>
        <p:nvSpPr>
          <p:cNvPr id="3" name="Content Placeholder 2">
            <a:extLst>
              <a:ext uri="{FF2B5EF4-FFF2-40B4-BE49-F238E27FC236}">
                <a16:creationId xmlns:a16="http://schemas.microsoft.com/office/drawing/2014/main" id="{6867B51D-D6B4-4E30-B5BD-15CEF17EC34A}"/>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062A3299-1429-4715-B66E-8B73C42CBA02}"/>
              </a:ext>
            </a:extLst>
          </p:cNvPr>
          <p:cNvSpPr>
            <a:spLocks noGrp="1"/>
          </p:cNvSpPr>
          <p:nvPr>
            <p:ph type="body" sz="half" idx="2"/>
          </p:nvPr>
        </p:nvSpPr>
        <p:spPr/>
        <p:txBody>
          <a:bodyPr>
            <a:normAutofit/>
          </a:bodyPr>
          <a:lstStyle/>
          <a:p>
            <a:r>
              <a:rPr lang="en-US" dirty="0"/>
              <a:t>The manufacturer shall have an on-going plan to proactively monitor and identify newly discovered cybersecurity vulnerabilities, assess their threat, and respond.</a:t>
            </a:r>
          </a:p>
        </p:txBody>
      </p:sp>
      <p:sp>
        <p:nvSpPr>
          <p:cNvPr id="5" name="Text Placeholder 4">
            <a:extLst>
              <a:ext uri="{FF2B5EF4-FFF2-40B4-BE49-F238E27FC236}">
                <a16:creationId xmlns:a16="http://schemas.microsoft.com/office/drawing/2014/main" id="{A659AAB4-21D6-4CD2-81AA-8F3242E7031E}"/>
              </a:ext>
            </a:extLst>
          </p:cNvPr>
          <p:cNvSpPr>
            <a:spLocks noGrp="1"/>
          </p:cNvSpPr>
          <p:nvPr>
            <p:ph type="body" sz="half" idx="13"/>
          </p:nvPr>
        </p:nvSpPr>
        <p:spPr/>
        <p:txBody>
          <a:bodyPr>
            <a:normAutofit lnSpcReduction="10000"/>
          </a:bodyPr>
          <a:lstStyle/>
          <a:p>
            <a:r>
              <a:rPr lang="en-US" dirty="0"/>
              <a:t>CSUP.4</a:t>
            </a:r>
            <a:endParaRPr lang="en-SG" dirty="0"/>
          </a:p>
        </p:txBody>
      </p:sp>
    </p:spTree>
    <p:extLst>
      <p:ext uri="{BB962C8B-B14F-4D97-AF65-F5344CB8AC3E}">
        <p14:creationId xmlns:p14="http://schemas.microsoft.com/office/powerpoint/2010/main" val="163230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AB306-4BD6-46C5-84FA-67470169F0FE}"/>
              </a:ext>
            </a:extLst>
          </p:cNvPr>
          <p:cNvSpPr>
            <a:spLocks noGrp="1"/>
          </p:cNvSpPr>
          <p:nvPr>
            <p:ph type="title"/>
          </p:nvPr>
        </p:nvSpPr>
        <p:spPr/>
        <p:txBody>
          <a:bodyPr/>
          <a:lstStyle/>
          <a:p>
            <a:r>
              <a:rPr lang="en-US" dirty="0"/>
              <a:t>DATA BACKUP AND DISASTER RECOVERY (DTBK)</a:t>
            </a:r>
            <a:endParaRPr lang="en-SG" dirty="0"/>
          </a:p>
        </p:txBody>
      </p:sp>
      <p:sp>
        <p:nvSpPr>
          <p:cNvPr id="3" name="Content Placeholder 2">
            <a:extLst>
              <a:ext uri="{FF2B5EF4-FFF2-40B4-BE49-F238E27FC236}">
                <a16:creationId xmlns:a16="http://schemas.microsoft.com/office/drawing/2014/main" id="{6867B51D-D6B4-4E30-B5BD-15CEF17EC34A}"/>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062A3299-1429-4715-B66E-8B73C42CBA02}"/>
              </a:ext>
            </a:extLst>
          </p:cNvPr>
          <p:cNvSpPr>
            <a:spLocks noGrp="1"/>
          </p:cNvSpPr>
          <p:nvPr>
            <p:ph type="body" sz="half" idx="2"/>
          </p:nvPr>
        </p:nvSpPr>
        <p:spPr/>
        <p:txBody>
          <a:bodyPr>
            <a:normAutofit/>
          </a:bodyPr>
          <a:lstStyle/>
          <a:p>
            <a:r>
              <a:rPr lang="en-US" dirty="0"/>
              <a:t>For medical devices that handles data needed for further processing/storing, the device shall provide the capability for the data to be backed up to remote storage or removable media.</a:t>
            </a:r>
          </a:p>
        </p:txBody>
      </p:sp>
      <p:sp>
        <p:nvSpPr>
          <p:cNvPr id="5" name="Text Placeholder 4">
            <a:extLst>
              <a:ext uri="{FF2B5EF4-FFF2-40B4-BE49-F238E27FC236}">
                <a16:creationId xmlns:a16="http://schemas.microsoft.com/office/drawing/2014/main" id="{A659AAB4-21D6-4CD2-81AA-8F3242E7031E}"/>
              </a:ext>
            </a:extLst>
          </p:cNvPr>
          <p:cNvSpPr>
            <a:spLocks noGrp="1"/>
          </p:cNvSpPr>
          <p:nvPr>
            <p:ph type="body" sz="half" idx="13"/>
          </p:nvPr>
        </p:nvSpPr>
        <p:spPr/>
        <p:txBody>
          <a:bodyPr>
            <a:normAutofit lnSpcReduction="10000"/>
          </a:bodyPr>
          <a:lstStyle/>
          <a:p>
            <a:r>
              <a:rPr lang="en-US" dirty="0"/>
              <a:t>DTBK.1</a:t>
            </a:r>
            <a:endParaRPr lang="en-SG" dirty="0"/>
          </a:p>
        </p:txBody>
      </p:sp>
    </p:spTree>
    <p:extLst>
      <p:ext uri="{BB962C8B-B14F-4D97-AF65-F5344CB8AC3E}">
        <p14:creationId xmlns:p14="http://schemas.microsoft.com/office/powerpoint/2010/main" val="172604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AB306-4BD6-46C5-84FA-67470169F0FE}"/>
              </a:ext>
            </a:extLst>
          </p:cNvPr>
          <p:cNvSpPr>
            <a:spLocks noGrp="1"/>
          </p:cNvSpPr>
          <p:nvPr>
            <p:ph type="title"/>
          </p:nvPr>
        </p:nvSpPr>
        <p:spPr/>
        <p:txBody>
          <a:bodyPr/>
          <a:lstStyle/>
          <a:p>
            <a:r>
              <a:rPr lang="en-US" dirty="0"/>
              <a:t>DATA BACKUP AND DISASTER RECOVERY (DTBK)</a:t>
            </a:r>
            <a:endParaRPr lang="en-SG" dirty="0"/>
          </a:p>
        </p:txBody>
      </p:sp>
      <p:sp>
        <p:nvSpPr>
          <p:cNvPr id="3" name="Content Placeholder 2">
            <a:extLst>
              <a:ext uri="{FF2B5EF4-FFF2-40B4-BE49-F238E27FC236}">
                <a16:creationId xmlns:a16="http://schemas.microsoft.com/office/drawing/2014/main" id="{6867B51D-D6B4-4E30-B5BD-15CEF17EC34A}"/>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062A3299-1429-4715-B66E-8B73C42CBA02}"/>
              </a:ext>
            </a:extLst>
          </p:cNvPr>
          <p:cNvSpPr>
            <a:spLocks noGrp="1"/>
          </p:cNvSpPr>
          <p:nvPr>
            <p:ph type="body" sz="half" idx="2"/>
          </p:nvPr>
        </p:nvSpPr>
        <p:spPr/>
        <p:txBody>
          <a:bodyPr>
            <a:normAutofit/>
          </a:bodyPr>
          <a:lstStyle/>
          <a:p>
            <a:r>
              <a:rPr lang="en-US" dirty="0"/>
              <a:t>The medical device shall be able to back up system configuration information and perform patch or software restoration.</a:t>
            </a:r>
          </a:p>
        </p:txBody>
      </p:sp>
      <p:sp>
        <p:nvSpPr>
          <p:cNvPr id="5" name="Text Placeholder 4">
            <a:extLst>
              <a:ext uri="{FF2B5EF4-FFF2-40B4-BE49-F238E27FC236}">
                <a16:creationId xmlns:a16="http://schemas.microsoft.com/office/drawing/2014/main" id="{A659AAB4-21D6-4CD2-81AA-8F3242E7031E}"/>
              </a:ext>
            </a:extLst>
          </p:cNvPr>
          <p:cNvSpPr>
            <a:spLocks noGrp="1"/>
          </p:cNvSpPr>
          <p:nvPr>
            <p:ph type="body" sz="half" idx="13"/>
          </p:nvPr>
        </p:nvSpPr>
        <p:spPr/>
        <p:txBody>
          <a:bodyPr>
            <a:normAutofit lnSpcReduction="10000"/>
          </a:bodyPr>
          <a:lstStyle/>
          <a:p>
            <a:r>
              <a:rPr lang="en-US" dirty="0"/>
              <a:t>DTBK.2</a:t>
            </a:r>
            <a:endParaRPr lang="en-SG" dirty="0"/>
          </a:p>
        </p:txBody>
      </p:sp>
    </p:spTree>
    <p:extLst>
      <p:ext uri="{BB962C8B-B14F-4D97-AF65-F5344CB8AC3E}">
        <p14:creationId xmlns:p14="http://schemas.microsoft.com/office/powerpoint/2010/main" val="2368379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F206-ACDC-46E0-B0C1-872249F8CCEB}"/>
              </a:ext>
            </a:extLst>
          </p:cNvPr>
          <p:cNvSpPr>
            <a:spLocks noGrp="1"/>
          </p:cNvSpPr>
          <p:nvPr>
            <p:ph type="title"/>
          </p:nvPr>
        </p:nvSpPr>
        <p:spPr/>
        <p:txBody>
          <a:bodyPr/>
          <a:lstStyle/>
          <a:p>
            <a:r>
              <a:rPr lang="en-US" dirty="0"/>
              <a:t>MALWARE DETECTION / PROTECTION (MLDP)</a:t>
            </a:r>
            <a:endParaRPr lang="en-SG" dirty="0"/>
          </a:p>
        </p:txBody>
      </p:sp>
      <p:sp>
        <p:nvSpPr>
          <p:cNvPr id="3" name="Content Placeholder 2">
            <a:extLst>
              <a:ext uri="{FF2B5EF4-FFF2-40B4-BE49-F238E27FC236}">
                <a16:creationId xmlns:a16="http://schemas.microsoft.com/office/drawing/2014/main" id="{FF06E969-96EA-4E3D-A1A4-A2D0951C67F1}"/>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54EE320E-1B53-440E-ACCB-7C269F7659CD}"/>
              </a:ext>
            </a:extLst>
          </p:cNvPr>
          <p:cNvSpPr>
            <a:spLocks noGrp="1"/>
          </p:cNvSpPr>
          <p:nvPr>
            <p:ph type="body" sz="half" idx="2"/>
          </p:nvPr>
        </p:nvSpPr>
        <p:spPr/>
        <p:txBody>
          <a:bodyPr/>
          <a:lstStyle/>
          <a:p>
            <a:r>
              <a:rPr lang="en-US" dirty="0"/>
              <a:t>The device shall have at least one malware protection measure/mechanism.</a:t>
            </a:r>
            <a:endParaRPr lang="en-SG" dirty="0"/>
          </a:p>
        </p:txBody>
      </p:sp>
      <p:sp>
        <p:nvSpPr>
          <p:cNvPr id="5" name="Text Placeholder 4">
            <a:extLst>
              <a:ext uri="{FF2B5EF4-FFF2-40B4-BE49-F238E27FC236}">
                <a16:creationId xmlns:a16="http://schemas.microsoft.com/office/drawing/2014/main" id="{0BEEA3E8-96F7-4F71-8917-B43282E2A12B}"/>
              </a:ext>
            </a:extLst>
          </p:cNvPr>
          <p:cNvSpPr>
            <a:spLocks noGrp="1"/>
          </p:cNvSpPr>
          <p:nvPr>
            <p:ph type="body" sz="half" idx="13"/>
          </p:nvPr>
        </p:nvSpPr>
        <p:spPr/>
        <p:txBody>
          <a:bodyPr>
            <a:normAutofit lnSpcReduction="10000"/>
          </a:bodyPr>
          <a:lstStyle/>
          <a:p>
            <a:r>
              <a:rPr lang="en-US" dirty="0"/>
              <a:t>MLDP.1</a:t>
            </a:r>
            <a:endParaRPr lang="en-SG" dirty="0"/>
          </a:p>
        </p:txBody>
      </p:sp>
    </p:spTree>
    <p:extLst>
      <p:ext uri="{BB962C8B-B14F-4D97-AF65-F5344CB8AC3E}">
        <p14:creationId xmlns:p14="http://schemas.microsoft.com/office/powerpoint/2010/main" val="983398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F206-ACDC-46E0-B0C1-872249F8CCEB}"/>
              </a:ext>
            </a:extLst>
          </p:cNvPr>
          <p:cNvSpPr>
            <a:spLocks noGrp="1"/>
          </p:cNvSpPr>
          <p:nvPr>
            <p:ph type="title"/>
          </p:nvPr>
        </p:nvSpPr>
        <p:spPr/>
        <p:txBody>
          <a:bodyPr/>
          <a:lstStyle/>
          <a:p>
            <a:r>
              <a:rPr lang="en-US" dirty="0"/>
              <a:t>NODE </a:t>
            </a:r>
            <a:br>
              <a:rPr lang="en-US" dirty="0"/>
            </a:br>
            <a:r>
              <a:rPr lang="en-US" dirty="0"/>
              <a:t>AUTHENTICATION (NAUT)</a:t>
            </a:r>
            <a:endParaRPr lang="en-SG" dirty="0"/>
          </a:p>
        </p:txBody>
      </p:sp>
      <p:sp>
        <p:nvSpPr>
          <p:cNvPr id="3" name="Content Placeholder 2">
            <a:extLst>
              <a:ext uri="{FF2B5EF4-FFF2-40B4-BE49-F238E27FC236}">
                <a16:creationId xmlns:a16="http://schemas.microsoft.com/office/drawing/2014/main" id="{FF06E969-96EA-4E3D-A1A4-A2D0951C67F1}"/>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54EE320E-1B53-440E-ACCB-7C269F7659CD}"/>
              </a:ext>
            </a:extLst>
          </p:cNvPr>
          <p:cNvSpPr>
            <a:spLocks noGrp="1"/>
          </p:cNvSpPr>
          <p:nvPr>
            <p:ph type="body" sz="half" idx="2"/>
          </p:nvPr>
        </p:nvSpPr>
        <p:spPr/>
        <p:txBody>
          <a:bodyPr/>
          <a:lstStyle/>
          <a:p>
            <a:r>
              <a:rPr lang="en-US" dirty="0"/>
              <a:t>The device shall have network access control measure/mechanism.</a:t>
            </a:r>
            <a:endParaRPr lang="en-SG" dirty="0"/>
          </a:p>
        </p:txBody>
      </p:sp>
      <p:sp>
        <p:nvSpPr>
          <p:cNvPr id="5" name="Text Placeholder 4">
            <a:extLst>
              <a:ext uri="{FF2B5EF4-FFF2-40B4-BE49-F238E27FC236}">
                <a16:creationId xmlns:a16="http://schemas.microsoft.com/office/drawing/2014/main" id="{0BEEA3E8-96F7-4F71-8917-B43282E2A12B}"/>
              </a:ext>
            </a:extLst>
          </p:cNvPr>
          <p:cNvSpPr>
            <a:spLocks noGrp="1"/>
          </p:cNvSpPr>
          <p:nvPr>
            <p:ph type="body" sz="half" idx="13"/>
          </p:nvPr>
        </p:nvSpPr>
        <p:spPr/>
        <p:txBody>
          <a:bodyPr>
            <a:normAutofit lnSpcReduction="10000"/>
          </a:bodyPr>
          <a:lstStyle/>
          <a:p>
            <a:r>
              <a:rPr lang="en-US" dirty="0"/>
              <a:t>NAUT.1</a:t>
            </a:r>
            <a:endParaRPr lang="en-SG" dirty="0"/>
          </a:p>
        </p:txBody>
      </p:sp>
    </p:spTree>
    <p:extLst>
      <p:ext uri="{BB962C8B-B14F-4D97-AF65-F5344CB8AC3E}">
        <p14:creationId xmlns:p14="http://schemas.microsoft.com/office/powerpoint/2010/main" val="1212994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F206-ACDC-46E0-B0C1-872249F8CCEB}"/>
              </a:ext>
            </a:extLst>
          </p:cNvPr>
          <p:cNvSpPr>
            <a:spLocks noGrp="1"/>
          </p:cNvSpPr>
          <p:nvPr>
            <p:ph type="title"/>
          </p:nvPr>
        </p:nvSpPr>
        <p:spPr/>
        <p:txBody>
          <a:bodyPr/>
          <a:lstStyle/>
          <a:p>
            <a:r>
              <a:rPr lang="en-US" dirty="0"/>
              <a:t>CONNECTIVITY CAPABILITIES (CONN)</a:t>
            </a:r>
            <a:endParaRPr lang="en-SG" dirty="0"/>
          </a:p>
        </p:txBody>
      </p:sp>
      <p:sp>
        <p:nvSpPr>
          <p:cNvPr id="3" name="Content Placeholder 2">
            <a:extLst>
              <a:ext uri="{FF2B5EF4-FFF2-40B4-BE49-F238E27FC236}">
                <a16:creationId xmlns:a16="http://schemas.microsoft.com/office/drawing/2014/main" id="{FF06E969-96EA-4E3D-A1A4-A2D0951C67F1}"/>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54EE320E-1B53-440E-ACCB-7C269F7659CD}"/>
              </a:ext>
            </a:extLst>
          </p:cNvPr>
          <p:cNvSpPr>
            <a:spLocks noGrp="1"/>
          </p:cNvSpPr>
          <p:nvPr>
            <p:ph type="body" sz="half" idx="2"/>
          </p:nvPr>
        </p:nvSpPr>
        <p:spPr/>
        <p:txBody>
          <a:bodyPr/>
          <a:lstStyle/>
          <a:p>
            <a:r>
              <a:rPr lang="en-US" dirty="0"/>
              <a:t>All communication channels supported by the device shall be declared.</a:t>
            </a:r>
            <a:endParaRPr lang="en-SG" dirty="0"/>
          </a:p>
        </p:txBody>
      </p:sp>
      <p:sp>
        <p:nvSpPr>
          <p:cNvPr id="5" name="Text Placeholder 4">
            <a:extLst>
              <a:ext uri="{FF2B5EF4-FFF2-40B4-BE49-F238E27FC236}">
                <a16:creationId xmlns:a16="http://schemas.microsoft.com/office/drawing/2014/main" id="{0BEEA3E8-96F7-4F71-8917-B43282E2A12B}"/>
              </a:ext>
            </a:extLst>
          </p:cNvPr>
          <p:cNvSpPr>
            <a:spLocks noGrp="1"/>
          </p:cNvSpPr>
          <p:nvPr>
            <p:ph type="body" sz="half" idx="13"/>
          </p:nvPr>
        </p:nvSpPr>
        <p:spPr/>
        <p:txBody>
          <a:bodyPr>
            <a:normAutofit lnSpcReduction="10000"/>
          </a:bodyPr>
          <a:lstStyle/>
          <a:p>
            <a:r>
              <a:rPr lang="en-US" dirty="0"/>
              <a:t>CONN.1</a:t>
            </a:r>
            <a:endParaRPr lang="en-SG" dirty="0"/>
          </a:p>
        </p:txBody>
      </p:sp>
    </p:spTree>
    <p:extLst>
      <p:ext uri="{BB962C8B-B14F-4D97-AF65-F5344CB8AC3E}">
        <p14:creationId xmlns:p14="http://schemas.microsoft.com/office/powerpoint/2010/main" val="426242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0A514-9972-4756-9696-980F096155B5}"/>
              </a:ext>
            </a:extLst>
          </p:cNvPr>
          <p:cNvSpPr>
            <a:spLocks noGrp="1"/>
          </p:cNvSpPr>
          <p:nvPr>
            <p:ph type="title"/>
          </p:nvPr>
        </p:nvSpPr>
        <p:spPr/>
        <p:txBody>
          <a:bodyPr/>
          <a:lstStyle/>
          <a:p>
            <a:r>
              <a:rPr lang="en-US" b="1" dirty="0"/>
              <a:t>Instruction for Use</a:t>
            </a:r>
            <a:endParaRPr lang="en-SG" b="1" dirty="0"/>
          </a:p>
        </p:txBody>
      </p:sp>
      <p:sp>
        <p:nvSpPr>
          <p:cNvPr id="3" name="Text Placeholder 2">
            <a:extLst>
              <a:ext uri="{FF2B5EF4-FFF2-40B4-BE49-F238E27FC236}">
                <a16:creationId xmlns:a16="http://schemas.microsoft.com/office/drawing/2014/main" id="{E0485AB1-ACCB-4871-9081-C637DC63EDDA}"/>
              </a:ext>
            </a:extLst>
          </p:cNvPr>
          <p:cNvSpPr>
            <a:spLocks noGrp="1"/>
          </p:cNvSpPr>
          <p:nvPr>
            <p:ph type="body" sz="half" idx="2"/>
          </p:nvPr>
        </p:nvSpPr>
        <p:spPr>
          <a:xfrm>
            <a:off x="545570" y="1504403"/>
            <a:ext cx="11125970" cy="5100023"/>
          </a:xfrm>
        </p:spPr>
        <p:txBody>
          <a:bodyPr vert="horz" lIns="91440" tIns="0" rIns="91440" bIns="0" rtlCol="0" anchor="t">
            <a:normAutofit fontScale="92500" lnSpcReduction="20000"/>
          </a:bodyPr>
          <a:lstStyle/>
          <a:p>
            <a:r>
              <a:rPr lang="en-US" dirty="0">
                <a:latin typeface="Arial"/>
                <a:cs typeface="Arial"/>
              </a:rPr>
              <a:t>The PowerPoint is divided into two main sections: </a:t>
            </a:r>
          </a:p>
          <a:p>
            <a:pPr marL="742950" lvl="1" indent="-285750">
              <a:buFont typeface="Arial" panose="020B0604020202020204" pitchFamily="34" charset="0"/>
              <a:buChar char="•"/>
            </a:pPr>
            <a:r>
              <a:rPr lang="en-US" sz="1800" b="1" dirty="0">
                <a:latin typeface="Arial"/>
                <a:cs typeface="Arial"/>
              </a:rPr>
              <a:t>Usage Guide</a:t>
            </a:r>
          </a:p>
          <a:p>
            <a:pPr marL="742950" lvl="1" indent="-285750">
              <a:buFont typeface="Arial" panose="020B0604020202020204" pitchFamily="34" charset="0"/>
              <a:buChar char="•"/>
            </a:pPr>
            <a:r>
              <a:rPr lang="en-US" sz="1800" b="1" dirty="0">
                <a:latin typeface="Arial"/>
                <a:cs typeface="Arial"/>
              </a:rPr>
              <a:t>Clauses and Provisions</a:t>
            </a:r>
          </a:p>
          <a:p>
            <a:endParaRPr lang="en-US" dirty="0"/>
          </a:p>
          <a:p>
            <a:r>
              <a:rPr lang="en-US" dirty="0">
                <a:latin typeface="Arial"/>
                <a:cs typeface="Arial"/>
              </a:rPr>
              <a:t>The </a:t>
            </a:r>
            <a:r>
              <a:rPr lang="en-US" b="1" dirty="0">
                <a:latin typeface="Arial"/>
                <a:cs typeface="Arial"/>
              </a:rPr>
              <a:t>Usage Guide</a:t>
            </a:r>
            <a:r>
              <a:rPr lang="en-US" dirty="0">
                <a:latin typeface="Arial"/>
                <a:cs typeface="Arial"/>
              </a:rPr>
              <a:t> section provides guidance on the usage of the PowerPoint. </a:t>
            </a:r>
          </a:p>
          <a:p>
            <a:r>
              <a:rPr lang="en-US" dirty="0">
                <a:latin typeface="Arial"/>
                <a:cs typeface="Arial"/>
              </a:rPr>
              <a:t>It includes a slide explaining the different components of a “Clauses and Provisions” slide. </a:t>
            </a:r>
          </a:p>
          <a:p>
            <a:r>
              <a:rPr lang="en-US" dirty="0"/>
              <a:t>The footnote section and main section are two key components of each slides within “Clauses and Provisions” section. </a:t>
            </a:r>
          </a:p>
          <a:p>
            <a:endParaRPr lang="en-US" dirty="0"/>
          </a:p>
          <a:p>
            <a:r>
              <a:rPr lang="en-US" dirty="0"/>
              <a:t>The </a:t>
            </a:r>
            <a:r>
              <a:rPr lang="en-US" b="1" dirty="0"/>
              <a:t>Clauses and Provisions</a:t>
            </a:r>
            <a:r>
              <a:rPr lang="en-US" dirty="0"/>
              <a:t> section is where applicants will provide all relevant supporting evidences that will support the conformance claim of each clause. Applicants are required to only edit the </a:t>
            </a:r>
            <a:r>
              <a:rPr lang="en-US" b="1" dirty="0">
                <a:solidFill>
                  <a:schemeClr val="bg1"/>
                </a:solidFill>
                <a:highlight>
                  <a:srgbClr val="000000"/>
                </a:highlight>
              </a:rPr>
              <a:t>WHITE</a:t>
            </a:r>
            <a:r>
              <a:rPr lang="en-US" dirty="0">
                <a:solidFill>
                  <a:schemeClr val="bg1"/>
                </a:solidFill>
              </a:rPr>
              <a:t> </a:t>
            </a:r>
            <a:r>
              <a:rPr lang="en-US" dirty="0"/>
              <a:t>colored section of each slides found in “Clauses and Provisions” section. </a:t>
            </a:r>
          </a:p>
          <a:p>
            <a:endParaRPr lang="en-US" dirty="0"/>
          </a:p>
          <a:p>
            <a:r>
              <a:rPr lang="en-US" dirty="0">
                <a:latin typeface="Arial"/>
                <a:cs typeface="Arial"/>
              </a:rPr>
              <a:t>Applicants should read the </a:t>
            </a:r>
            <a:r>
              <a:rPr lang="en-US" b="1" dirty="0">
                <a:latin typeface="Arial"/>
                <a:cs typeface="Arial"/>
              </a:rPr>
              <a:t>Cybersecurity Labelling Scheme for Medical Devices [CLS(MD)] Publication No. 4 – Assessment Methodology</a:t>
            </a:r>
            <a:r>
              <a:rPr lang="en-US" dirty="0">
                <a:latin typeface="Arial"/>
                <a:cs typeface="Arial"/>
              </a:rPr>
              <a:t> to understand the requirements and supporting evidences for each clauses.</a:t>
            </a:r>
          </a:p>
          <a:p>
            <a:endParaRPr lang="en-US" dirty="0"/>
          </a:p>
          <a:p>
            <a:r>
              <a:rPr lang="en-US" dirty="0">
                <a:latin typeface="Arial"/>
                <a:cs typeface="Arial"/>
              </a:rPr>
              <a:t>If there are any question regarding the usage of this PowerPoint, please contact </a:t>
            </a:r>
            <a:r>
              <a:rPr lang="en-US" dirty="0">
                <a:latin typeface="Arial"/>
                <a:cs typeface="Arial"/>
                <a:hlinkClick r:id="rId2"/>
              </a:rPr>
              <a:t>cls_md@csa.gov.sg</a:t>
            </a:r>
            <a:r>
              <a:rPr lang="en-US" dirty="0">
                <a:latin typeface="Arial"/>
                <a:cs typeface="Arial"/>
              </a:rPr>
              <a:t>.</a:t>
            </a:r>
            <a:endParaRPr lang="en-US" dirty="0"/>
          </a:p>
        </p:txBody>
      </p:sp>
    </p:spTree>
    <p:extLst>
      <p:ext uri="{BB962C8B-B14F-4D97-AF65-F5344CB8AC3E}">
        <p14:creationId xmlns:p14="http://schemas.microsoft.com/office/powerpoint/2010/main" val="2616227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05945-E0F7-42C0-A762-EE2C3EBB56C7}"/>
              </a:ext>
            </a:extLst>
          </p:cNvPr>
          <p:cNvSpPr>
            <a:spLocks noGrp="1"/>
          </p:cNvSpPr>
          <p:nvPr>
            <p:ph type="title"/>
          </p:nvPr>
        </p:nvSpPr>
        <p:spPr/>
        <p:txBody>
          <a:bodyPr/>
          <a:lstStyle/>
          <a:p>
            <a:r>
              <a:rPr lang="en-US" dirty="0"/>
              <a:t>PERSON </a:t>
            </a:r>
            <a:br>
              <a:rPr lang="en-US" dirty="0"/>
            </a:br>
            <a:r>
              <a:rPr lang="en-US" dirty="0"/>
              <a:t>AUTHENTICATION (PAUT)</a:t>
            </a:r>
            <a:endParaRPr lang="en-SG" dirty="0"/>
          </a:p>
        </p:txBody>
      </p:sp>
      <p:sp>
        <p:nvSpPr>
          <p:cNvPr id="3" name="Content Placeholder 2">
            <a:extLst>
              <a:ext uri="{FF2B5EF4-FFF2-40B4-BE49-F238E27FC236}">
                <a16:creationId xmlns:a16="http://schemas.microsoft.com/office/drawing/2014/main" id="{2F575124-F371-4254-97A1-6FA1E7FDFFEA}"/>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B4597C71-DDBD-4050-991F-B288AEE700D4}"/>
              </a:ext>
            </a:extLst>
          </p:cNvPr>
          <p:cNvSpPr>
            <a:spLocks noGrp="1"/>
          </p:cNvSpPr>
          <p:nvPr>
            <p:ph type="body" sz="half" idx="2"/>
          </p:nvPr>
        </p:nvSpPr>
        <p:spPr/>
        <p:txBody>
          <a:bodyPr/>
          <a:lstStyle/>
          <a:p>
            <a:r>
              <a:rPr lang="en-US" dirty="0"/>
              <a:t>The device shall support and enforce authentications for all users and roles.</a:t>
            </a:r>
            <a:endParaRPr lang="en-SG" dirty="0"/>
          </a:p>
        </p:txBody>
      </p:sp>
      <p:sp>
        <p:nvSpPr>
          <p:cNvPr id="5" name="Text Placeholder 4">
            <a:extLst>
              <a:ext uri="{FF2B5EF4-FFF2-40B4-BE49-F238E27FC236}">
                <a16:creationId xmlns:a16="http://schemas.microsoft.com/office/drawing/2014/main" id="{C2F1FDC5-6FCD-470A-BD12-901FA82E6FC7}"/>
              </a:ext>
            </a:extLst>
          </p:cNvPr>
          <p:cNvSpPr>
            <a:spLocks noGrp="1"/>
          </p:cNvSpPr>
          <p:nvPr>
            <p:ph type="body" sz="half" idx="13"/>
          </p:nvPr>
        </p:nvSpPr>
        <p:spPr/>
        <p:txBody>
          <a:bodyPr>
            <a:normAutofit lnSpcReduction="10000"/>
          </a:bodyPr>
          <a:lstStyle/>
          <a:p>
            <a:r>
              <a:rPr lang="en-US" dirty="0"/>
              <a:t>PAUT.1</a:t>
            </a:r>
            <a:endParaRPr lang="en-SG" dirty="0"/>
          </a:p>
        </p:txBody>
      </p:sp>
    </p:spTree>
    <p:extLst>
      <p:ext uri="{BB962C8B-B14F-4D97-AF65-F5344CB8AC3E}">
        <p14:creationId xmlns:p14="http://schemas.microsoft.com/office/powerpoint/2010/main" val="762261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05945-E0F7-42C0-A762-EE2C3EBB56C7}"/>
              </a:ext>
            </a:extLst>
          </p:cNvPr>
          <p:cNvSpPr>
            <a:spLocks noGrp="1"/>
          </p:cNvSpPr>
          <p:nvPr>
            <p:ph type="title"/>
          </p:nvPr>
        </p:nvSpPr>
        <p:spPr/>
        <p:txBody>
          <a:bodyPr/>
          <a:lstStyle/>
          <a:p>
            <a:r>
              <a:rPr lang="en-US" dirty="0"/>
              <a:t>PERSON </a:t>
            </a:r>
            <a:br>
              <a:rPr lang="en-US" dirty="0"/>
            </a:br>
            <a:r>
              <a:rPr lang="en-US" dirty="0"/>
              <a:t>AUTHENTICATION (PAUT)</a:t>
            </a:r>
            <a:endParaRPr lang="en-SG" dirty="0"/>
          </a:p>
        </p:txBody>
      </p:sp>
      <p:sp>
        <p:nvSpPr>
          <p:cNvPr id="3" name="Content Placeholder 2">
            <a:extLst>
              <a:ext uri="{FF2B5EF4-FFF2-40B4-BE49-F238E27FC236}">
                <a16:creationId xmlns:a16="http://schemas.microsoft.com/office/drawing/2014/main" id="{2F575124-F371-4254-97A1-6FA1E7FDFFEA}"/>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B4597C71-DDBD-4050-991F-B288AEE700D4}"/>
              </a:ext>
            </a:extLst>
          </p:cNvPr>
          <p:cNvSpPr>
            <a:spLocks noGrp="1"/>
          </p:cNvSpPr>
          <p:nvPr>
            <p:ph type="body" sz="half" idx="2"/>
          </p:nvPr>
        </p:nvSpPr>
        <p:spPr/>
        <p:txBody>
          <a:bodyPr/>
          <a:lstStyle/>
          <a:p>
            <a:r>
              <a:rPr lang="en-US" dirty="0"/>
              <a:t>The device shall support the changing of authentication values (e.g., passwords, PINs, biometrics, etc.) for all users and roles.</a:t>
            </a:r>
          </a:p>
        </p:txBody>
      </p:sp>
      <p:sp>
        <p:nvSpPr>
          <p:cNvPr id="5" name="Text Placeholder 4">
            <a:extLst>
              <a:ext uri="{FF2B5EF4-FFF2-40B4-BE49-F238E27FC236}">
                <a16:creationId xmlns:a16="http://schemas.microsoft.com/office/drawing/2014/main" id="{C2F1FDC5-6FCD-470A-BD12-901FA82E6FC7}"/>
              </a:ext>
            </a:extLst>
          </p:cNvPr>
          <p:cNvSpPr>
            <a:spLocks noGrp="1"/>
          </p:cNvSpPr>
          <p:nvPr>
            <p:ph type="body" sz="half" idx="13"/>
          </p:nvPr>
        </p:nvSpPr>
        <p:spPr/>
        <p:txBody>
          <a:bodyPr>
            <a:normAutofit lnSpcReduction="10000"/>
          </a:bodyPr>
          <a:lstStyle/>
          <a:p>
            <a:r>
              <a:rPr lang="en-US" dirty="0"/>
              <a:t>PAUT.2</a:t>
            </a:r>
            <a:endParaRPr lang="en-SG" dirty="0"/>
          </a:p>
        </p:txBody>
      </p:sp>
    </p:spTree>
    <p:extLst>
      <p:ext uri="{BB962C8B-B14F-4D97-AF65-F5344CB8AC3E}">
        <p14:creationId xmlns:p14="http://schemas.microsoft.com/office/powerpoint/2010/main" val="2945665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05945-E0F7-42C0-A762-EE2C3EBB56C7}"/>
              </a:ext>
            </a:extLst>
          </p:cNvPr>
          <p:cNvSpPr>
            <a:spLocks noGrp="1"/>
          </p:cNvSpPr>
          <p:nvPr>
            <p:ph type="title"/>
          </p:nvPr>
        </p:nvSpPr>
        <p:spPr/>
        <p:txBody>
          <a:bodyPr/>
          <a:lstStyle/>
          <a:p>
            <a:r>
              <a:rPr lang="en-US" dirty="0"/>
              <a:t>PERSON </a:t>
            </a:r>
            <a:br>
              <a:rPr lang="en-US" dirty="0"/>
            </a:br>
            <a:r>
              <a:rPr lang="en-US" dirty="0"/>
              <a:t>AUTHENTICATION (PAUT)</a:t>
            </a:r>
            <a:endParaRPr lang="en-SG" dirty="0"/>
          </a:p>
        </p:txBody>
      </p:sp>
      <p:sp>
        <p:nvSpPr>
          <p:cNvPr id="3" name="Content Placeholder 2">
            <a:extLst>
              <a:ext uri="{FF2B5EF4-FFF2-40B4-BE49-F238E27FC236}">
                <a16:creationId xmlns:a16="http://schemas.microsoft.com/office/drawing/2014/main" id="{2F575124-F371-4254-97A1-6FA1E7FDFFEA}"/>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B4597C71-DDBD-4050-991F-B288AEE700D4}"/>
              </a:ext>
            </a:extLst>
          </p:cNvPr>
          <p:cNvSpPr>
            <a:spLocks noGrp="1"/>
          </p:cNvSpPr>
          <p:nvPr>
            <p:ph type="body" sz="half" idx="2"/>
          </p:nvPr>
        </p:nvSpPr>
        <p:spPr/>
        <p:txBody>
          <a:bodyPr/>
          <a:lstStyle/>
          <a:p>
            <a:r>
              <a:rPr lang="en-US" dirty="0"/>
              <a:t>In any state other than the factory default, medical device passwords must be unique per device or user defined.</a:t>
            </a:r>
          </a:p>
          <a:p>
            <a:r>
              <a:rPr lang="en-US" dirty="0"/>
              <a:t>If factory pre-installed unique per device passwords are used, they should be generated using a mechanism that mitigates the risk of automated attacks targeting a class or type of device.</a:t>
            </a:r>
          </a:p>
        </p:txBody>
      </p:sp>
      <p:sp>
        <p:nvSpPr>
          <p:cNvPr id="5" name="Text Placeholder 4">
            <a:extLst>
              <a:ext uri="{FF2B5EF4-FFF2-40B4-BE49-F238E27FC236}">
                <a16:creationId xmlns:a16="http://schemas.microsoft.com/office/drawing/2014/main" id="{C2F1FDC5-6FCD-470A-BD12-901FA82E6FC7}"/>
              </a:ext>
            </a:extLst>
          </p:cNvPr>
          <p:cNvSpPr>
            <a:spLocks noGrp="1"/>
          </p:cNvSpPr>
          <p:nvPr>
            <p:ph type="body" sz="half" idx="13"/>
          </p:nvPr>
        </p:nvSpPr>
        <p:spPr/>
        <p:txBody>
          <a:bodyPr>
            <a:normAutofit lnSpcReduction="10000"/>
          </a:bodyPr>
          <a:lstStyle/>
          <a:p>
            <a:r>
              <a:rPr lang="en-US" dirty="0"/>
              <a:t>PAUT.3</a:t>
            </a:r>
            <a:endParaRPr lang="en-SG" dirty="0"/>
          </a:p>
        </p:txBody>
      </p:sp>
    </p:spTree>
    <p:extLst>
      <p:ext uri="{BB962C8B-B14F-4D97-AF65-F5344CB8AC3E}">
        <p14:creationId xmlns:p14="http://schemas.microsoft.com/office/powerpoint/2010/main" val="809149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05945-E0F7-42C0-A762-EE2C3EBB56C7}"/>
              </a:ext>
            </a:extLst>
          </p:cNvPr>
          <p:cNvSpPr>
            <a:spLocks noGrp="1"/>
          </p:cNvSpPr>
          <p:nvPr>
            <p:ph type="title"/>
          </p:nvPr>
        </p:nvSpPr>
        <p:spPr/>
        <p:txBody>
          <a:bodyPr/>
          <a:lstStyle/>
          <a:p>
            <a:r>
              <a:rPr lang="en-US" dirty="0"/>
              <a:t>PERSON </a:t>
            </a:r>
            <a:br>
              <a:rPr lang="en-US" dirty="0"/>
            </a:br>
            <a:r>
              <a:rPr lang="en-US" dirty="0"/>
              <a:t>AUTHENTICATION (PAUT)</a:t>
            </a:r>
            <a:endParaRPr lang="en-SG" dirty="0"/>
          </a:p>
        </p:txBody>
      </p:sp>
      <p:sp>
        <p:nvSpPr>
          <p:cNvPr id="3" name="Content Placeholder 2">
            <a:extLst>
              <a:ext uri="{FF2B5EF4-FFF2-40B4-BE49-F238E27FC236}">
                <a16:creationId xmlns:a16="http://schemas.microsoft.com/office/drawing/2014/main" id="{2F575124-F371-4254-97A1-6FA1E7FDFFEA}"/>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B4597C71-DDBD-4050-991F-B288AEE700D4}"/>
              </a:ext>
            </a:extLst>
          </p:cNvPr>
          <p:cNvSpPr>
            <a:spLocks noGrp="1"/>
          </p:cNvSpPr>
          <p:nvPr>
            <p:ph type="body" sz="half" idx="2"/>
          </p:nvPr>
        </p:nvSpPr>
        <p:spPr/>
        <p:txBody>
          <a:bodyPr/>
          <a:lstStyle/>
          <a:p>
            <a:r>
              <a:rPr lang="en-US" dirty="0"/>
              <a:t>The device shall have a mechanism available which makes brute-force attacks on authentication interfaces via logical interfaces impractical.</a:t>
            </a:r>
          </a:p>
        </p:txBody>
      </p:sp>
      <p:sp>
        <p:nvSpPr>
          <p:cNvPr id="5" name="Text Placeholder 4">
            <a:extLst>
              <a:ext uri="{FF2B5EF4-FFF2-40B4-BE49-F238E27FC236}">
                <a16:creationId xmlns:a16="http://schemas.microsoft.com/office/drawing/2014/main" id="{C2F1FDC5-6FCD-470A-BD12-901FA82E6FC7}"/>
              </a:ext>
            </a:extLst>
          </p:cNvPr>
          <p:cNvSpPr>
            <a:spLocks noGrp="1"/>
          </p:cNvSpPr>
          <p:nvPr>
            <p:ph type="body" sz="half" idx="13"/>
          </p:nvPr>
        </p:nvSpPr>
        <p:spPr/>
        <p:txBody>
          <a:bodyPr>
            <a:normAutofit lnSpcReduction="10000"/>
          </a:bodyPr>
          <a:lstStyle/>
          <a:p>
            <a:r>
              <a:rPr lang="en-US" dirty="0"/>
              <a:t>PAUT.4</a:t>
            </a:r>
            <a:endParaRPr lang="en-SG" dirty="0"/>
          </a:p>
        </p:txBody>
      </p:sp>
    </p:spTree>
    <p:extLst>
      <p:ext uri="{BB962C8B-B14F-4D97-AF65-F5344CB8AC3E}">
        <p14:creationId xmlns:p14="http://schemas.microsoft.com/office/powerpoint/2010/main" val="2273257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ROADMAP FOR MEDICAL DEVICE LIFE CYCLE (RDMP)</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normAutofit/>
          </a:bodyPr>
          <a:lstStyle/>
          <a:p>
            <a:r>
              <a:rPr lang="en-US" dirty="0"/>
              <a:t>The manufacturer shall consider cybersecurity risks/ vulnerabilities as part of their overall risk management process throughout the lifecycle of the medical device.</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RDMP.1</a:t>
            </a:r>
            <a:endParaRPr lang="en-SG" dirty="0"/>
          </a:p>
        </p:txBody>
      </p:sp>
    </p:spTree>
    <p:extLst>
      <p:ext uri="{BB962C8B-B14F-4D97-AF65-F5344CB8AC3E}">
        <p14:creationId xmlns:p14="http://schemas.microsoft.com/office/powerpoint/2010/main" val="2106931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ROADMAP FOR MEDICAL DEVICE LIFE CYCLE (RDMP)</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manufacturer shall follow a secure software development process during product development and shall evaluate third-party applications and software components included in the device as part of secure development practices.</a:t>
            </a:r>
            <a:endParaRPr lang="en-SG" dirty="0"/>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RDMP.2</a:t>
            </a:r>
            <a:endParaRPr lang="en-SG" dirty="0"/>
          </a:p>
        </p:txBody>
      </p:sp>
    </p:spTree>
    <p:extLst>
      <p:ext uri="{BB962C8B-B14F-4D97-AF65-F5344CB8AC3E}">
        <p14:creationId xmlns:p14="http://schemas.microsoft.com/office/powerpoint/2010/main" val="957246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ROADMAP FOR MEDICAL DEVICE LIFE CYCLE (RDMP)</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manufacturer shall maintain a web page (or through other avenues) to provide information on software support period and updates.</a:t>
            </a:r>
            <a:endParaRPr lang="en-SG" dirty="0"/>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RDMP.3</a:t>
            </a:r>
            <a:endParaRPr lang="en-SG" dirty="0"/>
          </a:p>
        </p:txBody>
      </p:sp>
    </p:spTree>
    <p:extLst>
      <p:ext uri="{BB962C8B-B14F-4D97-AF65-F5344CB8AC3E}">
        <p14:creationId xmlns:p14="http://schemas.microsoft.com/office/powerpoint/2010/main" val="1976590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ROADMAP FOR MEDICAL DEVICE LIFE CYCLE (RDMP)</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manufacturer shall have a plan for managing third-party component end-of-life and end-of-support.</a:t>
            </a:r>
            <a:endParaRPr lang="en-SG" dirty="0"/>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RDMP.4</a:t>
            </a:r>
            <a:endParaRPr lang="en-SG" dirty="0"/>
          </a:p>
        </p:txBody>
      </p:sp>
    </p:spTree>
    <p:extLst>
      <p:ext uri="{BB962C8B-B14F-4D97-AF65-F5344CB8AC3E}">
        <p14:creationId xmlns:p14="http://schemas.microsoft.com/office/powerpoint/2010/main" val="2061599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SOFTWARE BILL OF MATERIALS (</a:t>
            </a:r>
            <a:r>
              <a:rPr lang="en-US" dirty="0" err="1"/>
              <a:t>SBoM</a:t>
            </a:r>
            <a:r>
              <a:rPr lang="en-US" dirty="0"/>
              <a:t>)</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manufacturer shall provide the Software Bill of Materials (SBOM) for the product's firmware and related applications (desktop, or mobile applications such as iOS and Android), and other applicable software components (where applicable).</a:t>
            </a:r>
            <a:endParaRPr lang="en-SG" dirty="0"/>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SBOM.1</a:t>
            </a:r>
            <a:endParaRPr lang="en-SG" dirty="0"/>
          </a:p>
        </p:txBody>
      </p:sp>
    </p:spTree>
    <p:extLst>
      <p:ext uri="{BB962C8B-B14F-4D97-AF65-F5344CB8AC3E}">
        <p14:creationId xmlns:p14="http://schemas.microsoft.com/office/powerpoint/2010/main" val="1953105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SYSTEM AND APPLICATION HARDENING (SAHD)</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manufacturer shall harden the device in accordance with industry standards.</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SAHD.1</a:t>
            </a:r>
            <a:endParaRPr lang="en-SG" dirty="0"/>
          </a:p>
        </p:txBody>
      </p:sp>
    </p:spTree>
    <p:extLst>
      <p:ext uri="{BB962C8B-B14F-4D97-AF65-F5344CB8AC3E}">
        <p14:creationId xmlns:p14="http://schemas.microsoft.com/office/powerpoint/2010/main" val="1826882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2627-60A6-423B-9B22-3A31E8C62190}"/>
              </a:ext>
            </a:extLst>
          </p:cNvPr>
          <p:cNvSpPr>
            <a:spLocks noGrp="1"/>
          </p:cNvSpPr>
          <p:nvPr>
            <p:ph type="title"/>
          </p:nvPr>
        </p:nvSpPr>
        <p:spPr/>
        <p:txBody>
          <a:bodyPr/>
          <a:lstStyle/>
          <a:p>
            <a:r>
              <a:rPr lang="en-US" dirty="0">
                <a:solidFill>
                  <a:srgbClr val="FFFF00"/>
                </a:solidFill>
              </a:rPr>
              <a:t>&lt;&lt;CATEGORY NAME&gt;&gt;</a:t>
            </a:r>
            <a:endParaRPr lang="en-SG" dirty="0">
              <a:solidFill>
                <a:srgbClr val="FFFF00"/>
              </a:solidFill>
            </a:endParaRPr>
          </a:p>
        </p:txBody>
      </p:sp>
      <p:sp>
        <p:nvSpPr>
          <p:cNvPr id="3" name="Content Placeholder 2">
            <a:extLst>
              <a:ext uri="{FF2B5EF4-FFF2-40B4-BE49-F238E27FC236}">
                <a16:creationId xmlns:a16="http://schemas.microsoft.com/office/drawing/2014/main" id="{262213F5-9725-45F7-AEE5-79CF100AF25C}"/>
              </a:ext>
            </a:extLst>
          </p:cNvPr>
          <p:cNvSpPr>
            <a:spLocks noGrp="1"/>
          </p:cNvSpPr>
          <p:nvPr>
            <p:ph idx="1"/>
          </p:nvPr>
        </p:nvSpPr>
        <p:spPr/>
        <p:txBody>
          <a:bodyPr/>
          <a:lstStyle/>
          <a:p>
            <a:r>
              <a:rPr lang="en-US" dirty="0">
                <a:solidFill>
                  <a:srgbClr val="FF0000"/>
                </a:solidFill>
              </a:rPr>
              <a:t>&lt;&lt;Include supporting evidences&gt;&gt;</a:t>
            </a:r>
            <a:endParaRPr lang="en-SG" dirty="0">
              <a:solidFill>
                <a:srgbClr val="FF0000"/>
              </a:solidFill>
            </a:endParaRPr>
          </a:p>
        </p:txBody>
      </p:sp>
      <p:sp>
        <p:nvSpPr>
          <p:cNvPr id="4" name="Text Placeholder 3">
            <a:extLst>
              <a:ext uri="{FF2B5EF4-FFF2-40B4-BE49-F238E27FC236}">
                <a16:creationId xmlns:a16="http://schemas.microsoft.com/office/drawing/2014/main" id="{AB839C5E-AE31-4223-A5AB-FFAB69BEF314}"/>
              </a:ext>
            </a:extLst>
          </p:cNvPr>
          <p:cNvSpPr>
            <a:spLocks noGrp="1"/>
          </p:cNvSpPr>
          <p:nvPr>
            <p:ph type="body" sz="half" idx="2"/>
          </p:nvPr>
        </p:nvSpPr>
        <p:spPr/>
        <p:txBody>
          <a:bodyPr/>
          <a:lstStyle/>
          <a:p>
            <a:r>
              <a:rPr lang="en-US" dirty="0">
                <a:solidFill>
                  <a:srgbClr val="FFFF00"/>
                </a:solidFill>
              </a:rPr>
              <a:t>&lt;&lt;Description&gt;&gt;</a:t>
            </a:r>
            <a:endParaRPr lang="en-SG" dirty="0">
              <a:solidFill>
                <a:srgbClr val="FFFF00"/>
              </a:solidFill>
            </a:endParaRPr>
          </a:p>
        </p:txBody>
      </p:sp>
      <p:sp>
        <p:nvSpPr>
          <p:cNvPr id="5" name="Text Placeholder 4">
            <a:extLst>
              <a:ext uri="{FF2B5EF4-FFF2-40B4-BE49-F238E27FC236}">
                <a16:creationId xmlns:a16="http://schemas.microsoft.com/office/drawing/2014/main" id="{2BCCB3FC-B061-4B8A-8842-532EEF8E359F}"/>
              </a:ext>
            </a:extLst>
          </p:cNvPr>
          <p:cNvSpPr>
            <a:spLocks noGrp="1"/>
          </p:cNvSpPr>
          <p:nvPr>
            <p:ph type="body" sz="half" idx="13"/>
          </p:nvPr>
        </p:nvSpPr>
        <p:spPr/>
        <p:txBody>
          <a:bodyPr>
            <a:normAutofit lnSpcReduction="10000"/>
          </a:bodyPr>
          <a:lstStyle/>
          <a:p>
            <a:r>
              <a:rPr lang="en-US" dirty="0">
                <a:solidFill>
                  <a:srgbClr val="FFFF00"/>
                </a:solidFill>
              </a:rPr>
              <a:t>&lt;&lt;Clause number&gt;&gt;</a:t>
            </a:r>
            <a:endParaRPr lang="en-SG" dirty="0">
              <a:solidFill>
                <a:srgbClr val="FFFF00"/>
              </a:solidFill>
            </a:endParaRPr>
          </a:p>
        </p:txBody>
      </p:sp>
      <p:sp>
        <p:nvSpPr>
          <p:cNvPr id="6" name="Speech Bubble: Rectangle 5">
            <a:extLst>
              <a:ext uri="{FF2B5EF4-FFF2-40B4-BE49-F238E27FC236}">
                <a16:creationId xmlns:a16="http://schemas.microsoft.com/office/drawing/2014/main" id="{209E65E2-EA31-4C32-A1A3-B3969CC3ABFE}"/>
              </a:ext>
            </a:extLst>
          </p:cNvPr>
          <p:cNvSpPr/>
          <p:nvPr/>
        </p:nvSpPr>
        <p:spPr>
          <a:xfrm>
            <a:off x="5211793" y="2585525"/>
            <a:ext cx="5546768" cy="1280469"/>
          </a:xfrm>
          <a:prstGeom prst="wedgeRectCallout">
            <a:avLst>
              <a:gd name="adj1" fmla="val -20156"/>
              <a:gd name="adj2" fmla="val 752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anose="020B0604020202020204" pitchFamily="34" charset="0"/>
                <a:cs typeface="Arial" panose="020B0604020202020204" pitchFamily="34" charset="0"/>
              </a:rPr>
              <a:t>Applicants are to make use </a:t>
            </a:r>
            <a:r>
              <a:rPr lang="en-US" sz="2000">
                <a:latin typeface="Arial" panose="020B0604020202020204" pitchFamily="34" charset="0"/>
                <a:cs typeface="Arial" panose="020B0604020202020204" pitchFamily="34" charset="0"/>
              </a:rPr>
              <a:t>of the </a:t>
            </a:r>
            <a:r>
              <a:rPr lang="en-US" sz="2000" b="1" dirty="0">
                <a:highlight>
                  <a:srgbClr val="000000"/>
                </a:highlight>
                <a:latin typeface="Arial" panose="020B0604020202020204" pitchFamily="34" charset="0"/>
                <a:cs typeface="Arial" panose="020B0604020202020204" pitchFamily="34" charset="0"/>
              </a:rPr>
              <a:t>WHITE</a:t>
            </a:r>
            <a:r>
              <a:rPr lang="en-US" sz="2000" dirty="0">
                <a:latin typeface="Arial" panose="020B0604020202020204" pitchFamily="34" charset="0"/>
                <a:cs typeface="Arial" panose="020B0604020202020204" pitchFamily="34" charset="0"/>
              </a:rPr>
              <a:t> colored section to include all relevant supporting evidence required for this clause.</a:t>
            </a:r>
            <a:endParaRPr lang="en-SG" sz="2000" dirty="0">
              <a:latin typeface="Arial" panose="020B0604020202020204" pitchFamily="34" charset="0"/>
              <a:cs typeface="Arial" panose="020B0604020202020204" pitchFamily="34" charset="0"/>
            </a:endParaRPr>
          </a:p>
        </p:txBody>
      </p:sp>
      <p:pic>
        <p:nvPicPr>
          <p:cNvPr id="8" name="Graphic 7" descr="School boy with solid fill">
            <a:extLst>
              <a:ext uri="{FF2B5EF4-FFF2-40B4-BE49-F238E27FC236}">
                <a16:creationId xmlns:a16="http://schemas.microsoft.com/office/drawing/2014/main" id="{FEB48479-4B34-4ACA-82F2-73FD07BD1C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7114" y="4151511"/>
            <a:ext cx="1868880" cy="1868880"/>
          </a:xfrm>
          <a:prstGeom prst="rect">
            <a:avLst/>
          </a:prstGeom>
        </p:spPr>
      </p:pic>
    </p:spTree>
    <p:extLst>
      <p:ext uri="{BB962C8B-B14F-4D97-AF65-F5344CB8AC3E}">
        <p14:creationId xmlns:p14="http://schemas.microsoft.com/office/powerpoint/2010/main" val="978022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SYSTEM AND APPLICATION HARDENING (SAHD)</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device shall employ mechanism for software integrity checking.</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SAHD.2</a:t>
            </a:r>
            <a:endParaRPr lang="en-SG" dirty="0"/>
          </a:p>
        </p:txBody>
      </p:sp>
    </p:spTree>
    <p:extLst>
      <p:ext uri="{BB962C8B-B14F-4D97-AF65-F5344CB8AC3E}">
        <p14:creationId xmlns:p14="http://schemas.microsoft.com/office/powerpoint/2010/main" val="1365642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SYSTEM AND APPLICATION HARDENING (SAHD)</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All unnecessary resources and services (i.e., file shares, COTS applications, etc.) which are not required shall be disabled/removed.</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SAHD.3</a:t>
            </a:r>
            <a:endParaRPr lang="en-SG" dirty="0"/>
          </a:p>
        </p:txBody>
      </p:sp>
    </p:spTree>
    <p:extLst>
      <p:ext uri="{BB962C8B-B14F-4D97-AF65-F5344CB8AC3E}">
        <p14:creationId xmlns:p14="http://schemas.microsoft.com/office/powerpoint/2010/main" val="536392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SYSTEM AND APPLICATION HARDENING (SAHD)</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manufacturer shall, by default, disable all network communication ports and protocols that are not required.</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SAHD.4</a:t>
            </a:r>
            <a:endParaRPr lang="en-SG" dirty="0"/>
          </a:p>
        </p:txBody>
      </p:sp>
    </p:spTree>
    <p:extLst>
      <p:ext uri="{BB962C8B-B14F-4D97-AF65-F5344CB8AC3E}">
        <p14:creationId xmlns:p14="http://schemas.microsoft.com/office/powerpoint/2010/main" val="2506213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SECURITY </a:t>
            </a:r>
            <a:br>
              <a:rPr lang="en-US" dirty="0"/>
            </a:br>
            <a:r>
              <a:rPr lang="en-US" dirty="0"/>
              <a:t>GUIDANCE (SGUD)</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manufacturer shall provide security documentation for the owner/operator.</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SGUD.1</a:t>
            </a:r>
            <a:endParaRPr lang="en-SG" dirty="0"/>
          </a:p>
        </p:txBody>
      </p:sp>
    </p:spTree>
    <p:extLst>
      <p:ext uri="{BB962C8B-B14F-4D97-AF65-F5344CB8AC3E}">
        <p14:creationId xmlns:p14="http://schemas.microsoft.com/office/powerpoint/2010/main" val="4294623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SECURITY </a:t>
            </a:r>
            <a:br>
              <a:rPr lang="en-US" dirty="0"/>
            </a:br>
            <a:r>
              <a:rPr lang="en-US" dirty="0"/>
              <a:t>GUIDANCE (SGUD)</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device shall have the capability for the permanent deletion of sensitive or PII data from the device or media. The manufacturers shall provide the necessary instructions for this feature.</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SGUD.2</a:t>
            </a:r>
            <a:endParaRPr lang="en-SG" dirty="0"/>
          </a:p>
        </p:txBody>
      </p:sp>
    </p:spTree>
    <p:extLst>
      <p:ext uri="{BB962C8B-B14F-4D97-AF65-F5344CB8AC3E}">
        <p14:creationId xmlns:p14="http://schemas.microsoft.com/office/powerpoint/2010/main" val="2329600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SECURITY </a:t>
            </a:r>
            <a:br>
              <a:rPr lang="en-US" dirty="0"/>
            </a:br>
            <a:r>
              <a:rPr lang="en-US" dirty="0"/>
              <a:t>GUIDANCE (SGUD)</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manufacturer shall document all pre-installed user accounts on the device, including default accounts such as technician/service/administrator/etc., and </a:t>
            </a:r>
            <a:r>
              <a:rPr lang="en-US" b="1" dirty="0"/>
              <a:t>provide this information to the owner/operator</a:t>
            </a:r>
            <a:r>
              <a:rPr lang="en-US" dirty="0"/>
              <a:t>.</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SGUD.3</a:t>
            </a:r>
            <a:endParaRPr lang="en-SG" dirty="0"/>
          </a:p>
        </p:txBody>
      </p:sp>
    </p:spTree>
    <p:extLst>
      <p:ext uri="{BB962C8B-B14F-4D97-AF65-F5344CB8AC3E}">
        <p14:creationId xmlns:p14="http://schemas.microsoft.com/office/powerpoint/2010/main" val="3822462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HEALTH DATA STORAGE CONFIDENTIALITY (STCF)</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device shall support encryption of sensitive data at rest.</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STCF.1</a:t>
            </a:r>
            <a:endParaRPr lang="en-SG" dirty="0"/>
          </a:p>
        </p:txBody>
      </p:sp>
    </p:spTree>
    <p:extLst>
      <p:ext uri="{BB962C8B-B14F-4D97-AF65-F5344CB8AC3E}">
        <p14:creationId xmlns:p14="http://schemas.microsoft.com/office/powerpoint/2010/main" val="2456904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TRNSMISSION CONFIDENTIALITY (TXCF)</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device shall encrypt sensitive data prior to transmission via a network or removable media by default.</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TXCF.1</a:t>
            </a:r>
            <a:endParaRPr lang="en-SG" dirty="0"/>
          </a:p>
        </p:txBody>
      </p:sp>
    </p:spTree>
    <p:extLst>
      <p:ext uri="{BB962C8B-B14F-4D97-AF65-F5344CB8AC3E}">
        <p14:creationId xmlns:p14="http://schemas.microsoft.com/office/powerpoint/2010/main" val="754968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TRNSMISSION </a:t>
            </a:r>
            <a:br>
              <a:rPr lang="en-US" dirty="0"/>
            </a:br>
            <a:r>
              <a:rPr lang="en-US" dirty="0"/>
              <a:t>INTEGRITY (TXIG)</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device shall support mechanisms (i.e., digital signatures, hash-based message authentication code) to ensure data is not modified during transmission.</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TXIG.1</a:t>
            </a:r>
            <a:endParaRPr lang="en-SG" dirty="0"/>
          </a:p>
        </p:txBody>
      </p:sp>
    </p:spTree>
    <p:extLst>
      <p:ext uri="{BB962C8B-B14F-4D97-AF65-F5344CB8AC3E}">
        <p14:creationId xmlns:p14="http://schemas.microsoft.com/office/powerpoint/2010/main" val="27690556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REMOTE SERVICE (RMOT)</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device shall indicate when there is an enabled and active remote session.</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RMOT.1</a:t>
            </a:r>
            <a:endParaRPr lang="en-SG" dirty="0"/>
          </a:p>
        </p:txBody>
      </p:sp>
    </p:spTree>
    <p:extLst>
      <p:ext uri="{BB962C8B-B14F-4D97-AF65-F5344CB8AC3E}">
        <p14:creationId xmlns:p14="http://schemas.microsoft.com/office/powerpoint/2010/main" val="1775247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1F70-729A-424A-B429-29510BE7CE40}"/>
              </a:ext>
            </a:extLst>
          </p:cNvPr>
          <p:cNvSpPr>
            <a:spLocks noGrp="1"/>
          </p:cNvSpPr>
          <p:nvPr>
            <p:ph type="title"/>
          </p:nvPr>
        </p:nvSpPr>
        <p:spPr/>
        <p:txBody>
          <a:bodyPr/>
          <a:lstStyle/>
          <a:p>
            <a:r>
              <a:rPr lang="en-US"/>
              <a:t>VULNERABILITY </a:t>
            </a:r>
            <a:br>
              <a:rPr lang="en-US"/>
            </a:br>
            <a:r>
              <a:rPr lang="en-US"/>
              <a:t>DISCLOSURE POLICY</a:t>
            </a:r>
            <a:endParaRPr lang="en-SG" dirty="0"/>
          </a:p>
        </p:txBody>
      </p:sp>
      <p:sp>
        <p:nvSpPr>
          <p:cNvPr id="3" name="Content Placeholder 2">
            <a:extLst>
              <a:ext uri="{FF2B5EF4-FFF2-40B4-BE49-F238E27FC236}">
                <a16:creationId xmlns:a16="http://schemas.microsoft.com/office/drawing/2014/main" id="{477C1A47-0CA5-4D90-919C-9972976ED772}"/>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4D697FA2-38AF-4B2F-B027-1D31D62FA1B4}"/>
              </a:ext>
            </a:extLst>
          </p:cNvPr>
          <p:cNvSpPr>
            <a:spLocks noGrp="1"/>
          </p:cNvSpPr>
          <p:nvPr>
            <p:ph type="body" sz="half" idx="2"/>
          </p:nvPr>
        </p:nvSpPr>
        <p:spPr/>
        <p:txBody>
          <a:bodyPr/>
          <a:lstStyle/>
          <a:p>
            <a:r>
              <a:rPr lang="en-US" dirty="0"/>
              <a:t>The manufacturer shall provide an avenue for the reporting of vulnerabilities.</a:t>
            </a:r>
            <a:endParaRPr lang="en-SG" dirty="0"/>
          </a:p>
        </p:txBody>
      </p:sp>
      <p:sp>
        <p:nvSpPr>
          <p:cNvPr id="5" name="Text Placeholder 4">
            <a:extLst>
              <a:ext uri="{FF2B5EF4-FFF2-40B4-BE49-F238E27FC236}">
                <a16:creationId xmlns:a16="http://schemas.microsoft.com/office/drawing/2014/main" id="{9133A489-9DAF-4DA8-877E-40C3ABC5A7CA}"/>
              </a:ext>
            </a:extLst>
          </p:cNvPr>
          <p:cNvSpPr>
            <a:spLocks noGrp="1"/>
          </p:cNvSpPr>
          <p:nvPr>
            <p:ph type="body" sz="half" idx="13"/>
          </p:nvPr>
        </p:nvSpPr>
        <p:spPr/>
        <p:txBody>
          <a:bodyPr>
            <a:normAutofit lnSpcReduction="10000"/>
          </a:bodyPr>
          <a:lstStyle/>
          <a:p>
            <a:r>
              <a:rPr lang="en-US" dirty="0"/>
              <a:t>VDP.1</a:t>
            </a:r>
            <a:endParaRPr lang="en-SG" dirty="0"/>
          </a:p>
        </p:txBody>
      </p:sp>
    </p:spTree>
    <p:extLst>
      <p:ext uri="{BB962C8B-B14F-4D97-AF65-F5344CB8AC3E}">
        <p14:creationId xmlns:p14="http://schemas.microsoft.com/office/powerpoint/2010/main" val="2362330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OTHER SECURITY CONSIDERATIONS (OTHR)</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The manufacturer shall ensure, via either technical means or by procedural means, that the remote user performing remote administration on the device is authenticated and legitimate.</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OTHR.1</a:t>
            </a:r>
            <a:endParaRPr lang="en-SG" dirty="0"/>
          </a:p>
        </p:txBody>
      </p:sp>
    </p:spTree>
    <p:extLst>
      <p:ext uri="{BB962C8B-B14F-4D97-AF65-F5344CB8AC3E}">
        <p14:creationId xmlns:p14="http://schemas.microsoft.com/office/powerpoint/2010/main" val="23405961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OTHER SECURITY CONSIDERATIONS (OTHR)</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pPr algn="just"/>
            <a:r>
              <a:rPr lang="en-US" sz="1800" kern="100" dirty="0">
                <a:effectLst/>
                <a:latin typeface="Arial" panose="020B0604020202020204" pitchFamily="34" charset="0"/>
                <a:ea typeface="Mincho"/>
                <a:cs typeface="Times New Roman" panose="02020603050405020304" pitchFamily="18" charset="0"/>
              </a:rPr>
              <a:t>The device shall employ recommended industry standard Wi-Fi security protocols (i.e., WPA2/3, etc.).</a:t>
            </a:r>
            <a:endParaRPr lang="en-SG" sz="1800" kern="100" dirty="0">
              <a:effectLst/>
              <a:latin typeface="Arial" panose="020B0604020202020204" pitchFamily="34" charset="0"/>
              <a:ea typeface="Mincho"/>
              <a:cs typeface="Times New Roman" panose="02020603050405020304" pitchFamily="18" charset="0"/>
            </a:endParaRP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OTHR.2</a:t>
            </a:r>
            <a:endParaRPr lang="en-SG" dirty="0"/>
          </a:p>
        </p:txBody>
      </p:sp>
    </p:spTree>
    <p:extLst>
      <p:ext uri="{BB962C8B-B14F-4D97-AF65-F5344CB8AC3E}">
        <p14:creationId xmlns:p14="http://schemas.microsoft.com/office/powerpoint/2010/main" val="3710719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DF62-4CE6-4C80-8E5E-430785671190}"/>
              </a:ext>
            </a:extLst>
          </p:cNvPr>
          <p:cNvSpPr>
            <a:spLocks noGrp="1"/>
          </p:cNvSpPr>
          <p:nvPr>
            <p:ph type="title"/>
          </p:nvPr>
        </p:nvSpPr>
        <p:spPr/>
        <p:txBody>
          <a:bodyPr/>
          <a:lstStyle/>
          <a:p>
            <a:r>
              <a:rPr lang="en-US" dirty="0"/>
              <a:t>OTHER SECURITY CONSIDERATIONS (OTHR)</a:t>
            </a:r>
            <a:endParaRPr lang="en-SG" dirty="0"/>
          </a:p>
        </p:txBody>
      </p:sp>
      <p:sp>
        <p:nvSpPr>
          <p:cNvPr id="3" name="Content Placeholder 2">
            <a:extLst>
              <a:ext uri="{FF2B5EF4-FFF2-40B4-BE49-F238E27FC236}">
                <a16:creationId xmlns:a16="http://schemas.microsoft.com/office/drawing/2014/main" id="{684D2C4C-AEE2-4374-84B9-B4D1A675709F}"/>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30381C4D-6FC3-49FA-A0FF-9BCCBE7D31EF}"/>
              </a:ext>
            </a:extLst>
          </p:cNvPr>
          <p:cNvSpPr>
            <a:spLocks noGrp="1"/>
          </p:cNvSpPr>
          <p:nvPr>
            <p:ph type="body" sz="half" idx="2"/>
          </p:nvPr>
        </p:nvSpPr>
        <p:spPr/>
        <p:txBody>
          <a:bodyPr/>
          <a:lstStyle/>
          <a:p>
            <a:r>
              <a:rPr lang="en-US" dirty="0"/>
              <a:t>If not required, local interfaces (i.e., USB, SD card readers) that support the use of removable storage media on the device shall be logically and/or physically disabled (i.e., tamper evident stickers, lindy port blockers) by default.</a:t>
            </a:r>
          </a:p>
        </p:txBody>
      </p:sp>
      <p:sp>
        <p:nvSpPr>
          <p:cNvPr id="5" name="Text Placeholder 4">
            <a:extLst>
              <a:ext uri="{FF2B5EF4-FFF2-40B4-BE49-F238E27FC236}">
                <a16:creationId xmlns:a16="http://schemas.microsoft.com/office/drawing/2014/main" id="{C503F01F-CB3B-4293-9BF8-ABD99AA19C4E}"/>
              </a:ext>
            </a:extLst>
          </p:cNvPr>
          <p:cNvSpPr>
            <a:spLocks noGrp="1"/>
          </p:cNvSpPr>
          <p:nvPr>
            <p:ph type="body" sz="half" idx="13"/>
          </p:nvPr>
        </p:nvSpPr>
        <p:spPr/>
        <p:txBody>
          <a:bodyPr>
            <a:normAutofit lnSpcReduction="10000"/>
          </a:bodyPr>
          <a:lstStyle/>
          <a:p>
            <a:r>
              <a:rPr lang="en-US" dirty="0"/>
              <a:t>OTHR.3</a:t>
            </a:r>
            <a:endParaRPr lang="en-SG" dirty="0"/>
          </a:p>
        </p:txBody>
      </p:sp>
    </p:spTree>
    <p:extLst>
      <p:ext uri="{BB962C8B-B14F-4D97-AF65-F5344CB8AC3E}">
        <p14:creationId xmlns:p14="http://schemas.microsoft.com/office/powerpoint/2010/main" val="18106819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C8296-19D3-4719-8913-C85B0AE51852}"/>
              </a:ext>
            </a:extLst>
          </p:cNvPr>
          <p:cNvSpPr>
            <a:spLocks noGrp="1"/>
          </p:cNvSpPr>
          <p:nvPr>
            <p:ph type="ctrTitle"/>
          </p:nvPr>
        </p:nvSpPr>
        <p:spPr/>
        <p:txBody>
          <a:bodyPr>
            <a:normAutofit/>
          </a:bodyPr>
          <a:lstStyle/>
          <a:p>
            <a:pPr algn="ctr">
              <a:lnSpc>
                <a:spcPct val="150000"/>
              </a:lnSpc>
            </a:pPr>
            <a:r>
              <a:rPr lang="en-US" sz="6000" b="1" dirty="0">
                <a:latin typeface="Arial" panose="020B0604020202020204" pitchFamily="34" charset="0"/>
                <a:cs typeface="Arial" panose="020B0604020202020204" pitchFamily="34" charset="0"/>
              </a:rPr>
              <a:t>End of Document</a:t>
            </a:r>
            <a:endParaRPr lang="en-SG"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76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7B9E72-36FD-7419-F44D-EDF55F1562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BFC04C-684A-B7ED-C392-63FC856D7F1A}"/>
              </a:ext>
            </a:extLst>
          </p:cNvPr>
          <p:cNvSpPr>
            <a:spLocks noGrp="1"/>
          </p:cNvSpPr>
          <p:nvPr>
            <p:ph type="title"/>
          </p:nvPr>
        </p:nvSpPr>
        <p:spPr/>
        <p:txBody>
          <a:bodyPr/>
          <a:lstStyle/>
          <a:p>
            <a:r>
              <a:rPr lang="en-US"/>
              <a:t>VULNERABILITY </a:t>
            </a:r>
            <a:br>
              <a:rPr lang="en-US"/>
            </a:br>
            <a:r>
              <a:rPr lang="en-US"/>
              <a:t>DISCLOSURE POLICY</a:t>
            </a:r>
            <a:endParaRPr lang="en-SG" dirty="0"/>
          </a:p>
        </p:txBody>
      </p:sp>
      <p:sp>
        <p:nvSpPr>
          <p:cNvPr id="3" name="Content Placeholder 2">
            <a:extLst>
              <a:ext uri="{FF2B5EF4-FFF2-40B4-BE49-F238E27FC236}">
                <a16:creationId xmlns:a16="http://schemas.microsoft.com/office/drawing/2014/main" id="{96C176D8-B695-41B8-A880-0316EA5DB66C}"/>
              </a:ext>
            </a:extLst>
          </p:cNvPr>
          <p:cNvSpPr>
            <a:spLocks noGrp="1"/>
          </p:cNvSpPr>
          <p:nvPr>
            <p:ph idx="1"/>
          </p:nvPr>
        </p:nvSpPr>
        <p:spPr/>
        <p:txBody>
          <a:bodyPr/>
          <a:lstStyle/>
          <a:p>
            <a:endParaRPr lang="en-SG" dirty="0"/>
          </a:p>
        </p:txBody>
      </p:sp>
      <p:sp>
        <p:nvSpPr>
          <p:cNvPr id="4" name="Text Placeholder 3">
            <a:extLst>
              <a:ext uri="{FF2B5EF4-FFF2-40B4-BE49-F238E27FC236}">
                <a16:creationId xmlns:a16="http://schemas.microsoft.com/office/drawing/2014/main" id="{441F0450-91E1-905B-3118-60D8C6FCF5E1}"/>
              </a:ext>
            </a:extLst>
          </p:cNvPr>
          <p:cNvSpPr>
            <a:spLocks noGrp="1"/>
          </p:cNvSpPr>
          <p:nvPr>
            <p:ph type="body" sz="half" idx="2"/>
          </p:nvPr>
        </p:nvSpPr>
        <p:spPr/>
        <p:txBody>
          <a:bodyPr/>
          <a:lstStyle/>
          <a:p>
            <a:r>
              <a:rPr lang="en-US" dirty="0"/>
              <a:t>The manufacturer shall provide a vulnerability disclosure policy (i.e., ISO/IEC 29147, etc.) covering the device.</a:t>
            </a:r>
            <a:endParaRPr lang="en-SG" dirty="0"/>
          </a:p>
        </p:txBody>
      </p:sp>
      <p:sp>
        <p:nvSpPr>
          <p:cNvPr id="5" name="Text Placeholder 4">
            <a:extLst>
              <a:ext uri="{FF2B5EF4-FFF2-40B4-BE49-F238E27FC236}">
                <a16:creationId xmlns:a16="http://schemas.microsoft.com/office/drawing/2014/main" id="{A0056237-C2B5-54AF-498A-76B589551257}"/>
              </a:ext>
            </a:extLst>
          </p:cNvPr>
          <p:cNvSpPr>
            <a:spLocks noGrp="1"/>
          </p:cNvSpPr>
          <p:nvPr>
            <p:ph type="body" sz="half" idx="13"/>
          </p:nvPr>
        </p:nvSpPr>
        <p:spPr/>
        <p:txBody>
          <a:bodyPr>
            <a:normAutofit lnSpcReduction="10000"/>
          </a:bodyPr>
          <a:lstStyle/>
          <a:p>
            <a:r>
              <a:rPr lang="en-US"/>
              <a:t>VDP.2</a:t>
            </a:r>
            <a:endParaRPr lang="en-SG" dirty="0"/>
          </a:p>
        </p:txBody>
      </p:sp>
    </p:spTree>
    <p:extLst>
      <p:ext uri="{BB962C8B-B14F-4D97-AF65-F5344CB8AC3E}">
        <p14:creationId xmlns:p14="http://schemas.microsoft.com/office/powerpoint/2010/main" val="43864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1285-06E6-4A1B-BFD9-B41C0577B0F9}"/>
              </a:ext>
            </a:extLst>
          </p:cNvPr>
          <p:cNvSpPr>
            <a:spLocks noGrp="1"/>
          </p:cNvSpPr>
          <p:nvPr>
            <p:ph type="title"/>
          </p:nvPr>
        </p:nvSpPr>
        <p:spPr/>
        <p:txBody>
          <a:bodyPr/>
          <a:lstStyle/>
          <a:p>
            <a:r>
              <a:rPr lang="en-US" dirty="0"/>
              <a:t>MANAGEMENT </a:t>
            </a:r>
            <a:br>
              <a:rPr lang="en-US" dirty="0"/>
            </a:br>
            <a:r>
              <a:rPr lang="en-US" dirty="0"/>
              <a:t>OF SENSITIVE DATA</a:t>
            </a:r>
            <a:endParaRPr lang="en-SG" dirty="0"/>
          </a:p>
        </p:txBody>
      </p:sp>
      <p:sp>
        <p:nvSpPr>
          <p:cNvPr id="3" name="Content Placeholder 2">
            <a:extLst>
              <a:ext uri="{FF2B5EF4-FFF2-40B4-BE49-F238E27FC236}">
                <a16:creationId xmlns:a16="http://schemas.microsoft.com/office/drawing/2014/main" id="{29DC64E5-61EF-4941-B634-6180FE721692}"/>
              </a:ext>
            </a:extLst>
          </p:cNvPr>
          <p:cNvSpPr>
            <a:spLocks noGrp="1"/>
          </p:cNvSpPr>
          <p:nvPr>
            <p:ph idx="1"/>
          </p:nvPr>
        </p:nvSpPr>
        <p:spPr/>
        <p:txBody>
          <a:bodyPr/>
          <a:lstStyle/>
          <a:p>
            <a:pPr marL="0" indent="0">
              <a:buNone/>
            </a:pPr>
            <a:endParaRPr lang="en-SG" dirty="0"/>
          </a:p>
        </p:txBody>
      </p:sp>
      <p:sp>
        <p:nvSpPr>
          <p:cNvPr id="4" name="Text Placeholder 3">
            <a:extLst>
              <a:ext uri="{FF2B5EF4-FFF2-40B4-BE49-F238E27FC236}">
                <a16:creationId xmlns:a16="http://schemas.microsoft.com/office/drawing/2014/main" id="{79188E00-10B8-4E35-85C3-F695FA755810}"/>
              </a:ext>
            </a:extLst>
          </p:cNvPr>
          <p:cNvSpPr>
            <a:spLocks noGrp="1"/>
          </p:cNvSpPr>
          <p:nvPr>
            <p:ph type="body" sz="half" idx="2"/>
          </p:nvPr>
        </p:nvSpPr>
        <p:spPr/>
        <p:txBody>
          <a:bodyPr>
            <a:normAutofit/>
          </a:bodyPr>
          <a:lstStyle/>
          <a:p>
            <a:r>
              <a:rPr lang="en-US" dirty="0"/>
              <a:t>The manufacturer shall maintain a list of sensitive data (such as personal identifiable information) that is collected and transmitted/transferred by the device.</a:t>
            </a:r>
          </a:p>
        </p:txBody>
      </p:sp>
      <p:sp>
        <p:nvSpPr>
          <p:cNvPr id="5" name="Text Placeholder 4">
            <a:extLst>
              <a:ext uri="{FF2B5EF4-FFF2-40B4-BE49-F238E27FC236}">
                <a16:creationId xmlns:a16="http://schemas.microsoft.com/office/drawing/2014/main" id="{71F8D064-5061-4E82-A6FC-C44718920DF4}"/>
              </a:ext>
            </a:extLst>
          </p:cNvPr>
          <p:cNvSpPr>
            <a:spLocks noGrp="1"/>
          </p:cNvSpPr>
          <p:nvPr>
            <p:ph type="body" sz="half" idx="13"/>
          </p:nvPr>
        </p:nvSpPr>
        <p:spPr/>
        <p:txBody>
          <a:bodyPr>
            <a:normAutofit lnSpcReduction="10000"/>
          </a:bodyPr>
          <a:lstStyle/>
          <a:p>
            <a:r>
              <a:rPr lang="en-US" dirty="0"/>
              <a:t>MSD.1</a:t>
            </a:r>
            <a:endParaRPr lang="en-SG" dirty="0"/>
          </a:p>
        </p:txBody>
      </p:sp>
    </p:spTree>
    <p:extLst>
      <p:ext uri="{BB962C8B-B14F-4D97-AF65-F5344CB8AC3E}">
        <p14:creationId xmlns:p14="http://schemas.microsoft.com/office/powerpoint/2010/main" val="3068057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36C3-F412-4D1B-A833-96EF10C6CD9B}"/>
              </a:ext>
            </a:extLst>
          </p:cNvPr>
          <p:cNvSpPr>
            <a:spLocks noGrp="1"/>
          </p:cNvSpPr>
          <p:nvPr>
            <p:ph type="title"/>
          </p:nvPr>
        </p:nvSpPr>
        <p:spPr/>
        <p:txBody>
          <a:bodyPr/>
          <a:lstStyle/>
          <a:p>
            <a:r>
              <a:rPr lang="en-US" dirty="0"/>
              <a:t>AUDIT CONTROLS</a:t>
            </a:r>
            <a:endParaRPr lang="en-SG" dirty="0"/>
          </a:p>
        </p:txBody>
      </p:sp>
      <p:sp>
        <p:nvSpPr>
          <p:cNvPr id="3" name="Content Placeholder 2">
            <a:extLst>
              <a:ext uri="{FF2B5EF4-FFF2-40B4-BE49-F238E27FC236}">
                <a16:creationId xmlns:a16="http://schemas.microsoft.com/office/drawing/2014/main" id="{01600446-7776-4B11-9B95-68DA1FE3C333}"/>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791E37E0-9143-45D2-BE73-E60E68436AE2}"/>
              </a:ext>
            </a:extLst>
          </p:cNvPr>
          <p:cNvSpPr>
            <a:spLocks noGrp="1"/>
          </p:cNvSpPr>
          <p:nvPr>
            <p:ph type="body" sz="half" idx="2"/>
          </p:nvPr>
        </p:nvSpPr>
        <p:spPr/>
        <p:txBody>
          <a:bodyPr/>
          <a:lstStyle/>
          <a:p>
            <a:r>
              <a:rPr lang="en-US" dirty="0"/>
              <a:t>The device logs or audit trails shall not store sensitive data in clear text.</a:t>
            </a:r>
            <a:endParaRPr lang="en-SG" dirty="0"/>
          </a:p>
        </p:txBody>
      </p:sp>
      <p:sp>
        <p:nvSpPr>
          <p:cNvPr id="5" name="Text Placeholder 4">
            <a:extLst>
              <a:ext uri="{FF2B5EF4-FFF2-40B4-BE49-F238E27FC236}">
                <a16:creationId xmlns:a16="http://schemas.microsoft.com/office/drawing/2014/main" id="{BB264111-9E9C-476C-950C-C7BC261DACD1}"/>
              </a:ext>
            </a:extLst>
          </p:cNvPr>
          <p:cNvSpPr>
            <a:spLocks noGrp="1"/>
          </p:cNvSpPr>
          <p:nvPr>
            <p:ph type="body" sz="half" idx="13"/>
          </p:nvPr>
        </p:nvSpPr>
        <p:spPr/>
        <p:txBody>
          <a:bodyPr>
            <a:normAutofit lnSpcReduction="10000"/>
          </a:bodyPr>
          <a:lstStyle/>
          <a:p>
            <a:r>
              <a:rPr lang="en-US" dirty="0"/>
              <a:t>AUDT.1</a:t>
            </a:r>
            <a:endParaRPr lang="en-SG" dirty="0"/>
          </a:p>
        </p:txBody>
      </p:sp>
    </p:spTree>
    <p:extLst>
      <p:ext uri="{BB962C8B-B14F-4D97-AF65-F5344CB8AC3E}">
        <p14:creationId xmlns:p14="http://schemas.microsoft.com/office/powerpoint/2010/main" val="398861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5C26C-CC43-4D35-A5B2-33B30B72FABA}"/>
              </a:ext>
            </a:extLst>
          </p:cNvPr>
          <p:cNvSpPr>
            <a:spLocks noGrp="1"/>
          </p:cNvSpPr>
          <p:nvPr>
            <p:ph type="title"/>
          </p:nvPr>
        </p:nvSpPr>
        <p:spPr/>
        <p:txBody>
          <a:bodyPr/>
          <a:lstStyle/>
          <a:p>
            <a:r>
              <a:rPr lang="en-US" dirty="0"/>
              <a:t>AUDIT CONTROLS</a:t>
            </a:r>
            <a:endParaRPr lang="en-SG" dirty="0"/>
          </a:p>
        </p:txBody>
      </p:sp>
      <p:sp>
        <p:nvSpPr>
          <p:cNvPr id="3" name="Content Placeholder 2">
            <a:extLst>
              <a:ext uri="{FF2B5EF4-FFF2-40B4-BE49-F238E27FC236}">
                <a16:creationId xmlns:a16="http://schemas.microsoft.com/office/drawing/2014/main" id="{2D792B33-7647-40AF-8ABB-44B45202B2B1}"/>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70E7CD26-F657-4635-972D-112794AAD00F}"/>
              </a:ext>
            </a:extLst>
          </p:cNvPr>
          <p:cNvSpPr>
            <a:spLocks noGrp="1"/>
          </p:cNvSpPr>
          <p:nvPr>
            <p:ph type="body" sz="half" idx="2"/>
          </p:nvPr>
        </p:nvSpPr>
        <p:spPr/>
        <p:txBody>
          <a:bodyPr/>
          <a:lstStyle/>
          <a:p>
            <a:r>
              <a:rPr lang="en-US" dirty="0"/>
              <a:t>The device shall be able to log actions and activities performed on the device.</a:t>
            </a:r>
            <a:endParaRPr lang="en-SG" dirty="0"/>
          </a:p>
        </p:txBody>
      </p:sp>
      <p:sp>
        <p:nvSpPr>
          <p:cNvPr id="5" name="Text Placeholder 4">
            <a:extLst>
              <a:ext uri="{FF2B5EF4-FFF2-40B4-BE49-F238E27FC236}">
                <a16:creationId xmlns:a16="http://schemas.microsoft.com/office/drawing/2014/main" id="{0D65C09D-D5EE-409B-98B9-7E9935A1B031}"/>
              </a:ext>
            </a:extLst>
          </p:cNvPr>
          <p:cNvSpPr>
            <a:spLocks noGrp="1"/>
          </p:cNvSpPr>
          <p:nvPr>
            <p:ph type="body" sz="half" idx="13"/>
          </p:nvPr>
        </p:nvSpPr>
        <p:spPr/>
        <p:txBody>
          <a:bodyPr>
            <a:normAutofit lnSpcReduction="10000"/>
          </a:bodyPr>
          <a:lstStyle/>
          <a:p>
            <a:r>
              <a:rPr lang="en-US" dirty="0"/>
              <a:t>AUDT.2</a:t>
            </a:r>
            <a:endParaRPr lang="en-SG" dirty="0"/>
          </a:p>
        </p:txBody>
      </p:sp>
    </p:spTree>
    <p:extLst>
      <p:ext uri="{BB962C8B-B14F-4D97-AF65-F5344CB8AC3E}">
        <p14:creationId xmlns:p14="http://schemas.microsoft.com/office/powerpoint/2010/main" val="8900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C4B70-2B0F-4A41-A678-F5E3D7F597A4}"/>
              </a:ext>
            </a:extLst>
          </p:cNvPr>
          <p:cNvSpPr>
            <a:spLocks noGrp="1"/>
          </p:cNvSpPr>
          <p:nvPr>
            <p:ph type="title"/>
          </p:nvPr>
        </p:nvSpPr>
        <p:spPr/>
        <p:txBody>
          <a:bodyPr/>
          <a:lstStyle/>
          <a:p>
            <a:r>
              <a:rPr lang="en-US" dirty="0"/>
              <a:t>AUTHORIZATION (AUTH)</a:t>
            </a:r>
            <a:endParaRPr lang="en-SG" dirty="0"/>
          </a:p>
        </p:txBody>
      </p:sp>
      <p:sp>
        <p:nvSpPr>
          <p:cNvPr id="3" name="Content Placeholder 2">
            <a:extLst>
              <a:ext uri="{FF2B5EF4-FFF2-40B4-BE49-F238E27FC236}">
                <a16:creationId xmlns:a16="http://schemas.microsoft.com/office/drawing/2014/main" id="{949E60B6-5475-4258-897B-924A6F1CDC75}"/>
              </a:ext>
            </a:extLst>
          </p:cNvPr>
          <p:cNvSpPr>
            <a:spLocks noGrp="1"/>
          </p:cNvSpPr>
          <p:nvPr>
            <p:ph idx="1"/>
          </p:nvPr>
        </p:nvSpPr>
        <p:spPr/>
        <p:txBody>
          <a:bodyPr/>
          <a:lstStyle/>
          <a:p>
            <a:endParaRPr lang="en-SG"/>
          </a:p>
        </p:txBody>
      </p:sp>
      <p:sp>
        <p:nvSpPr>
          <p:cNvPr id="4" name="Text Placeholder 3">
            <a:extLst>
              <a:ext uri="{FF2B5EF4-FFF2-40B4-BE49-F238E27FC236}">
                <a16:creationId xmlns:a16="http://schemas.microsoft.com/office/drawing/2014/main" id="{3DDD2196-46ED-4765-96A8-8218AFA10150}"/>
              </a:ext>
            </a:extLst>
          </p:cNvPr>
          <p:cNvSpPr>
            <a:spLocks noGrp="1"/>
          </p:cNvSpPr>
          <p:nvPr>
            <p:ph type="body" sz="half" idx="2"/>
          </p:nvPr>
        </p:nvSpPr>
        <p:spPr/>
        <p:txBody>
          <a:bodyPr/>
          <a:lstStyle/>
          <a:p>
            <a:r>
              <a:rPr lang="en-US" dirty="0"/>
              <a:t>Access to the device’s functionalities and resources shall be restricted to </a:t>
            </a:r>
            <a:r>
              <a:rPr lang="en-US" dirty="0" err="1"/>
              <a:t>authorised</a:t>
            </a:r>
            <a:r>
              <a:rPr lang="en-US" dirty="0"/>
              <a:t> users, ensuring that individuals can only access what is permitted to them.</a:t>
            </a:r>
            <a:endParaRPr lang="en-SG" dirty="0"/>
          </a:p>
        </p:txBody>
      </p:sp>
      <p:sp>
        <p:nvSpPr>
          <p:cNvPr id="5" name="Text Placeholder 4">
            <a:extLst>
              <a:ext uri="{FF2B5EF4-FFF2-40B4-BE49-F238E27FC236}">
                <a16:creationId xmlns:a16="http://schemas.microsoft.com/office/drawing/2014/main" id="{46801D3F-C325-40B8-BFFC-0630BED6B6B1}"/>
              </a:ext>
            </a:extLst>
          </p:cNvPr>
          <p:cNvSpPr>
            <a:spLocks noGrp="1"/>
          </p:cNvSpPr>
          <p:nvPr>
            <p:ph type="body" sz="half" idx="13"/>
          </p:nvPr>
        </p:nvSpPr>
        <p:spPr/>
        <p:txBody>
          <a:bodyPr>
            <a:normAutofit lnSpcReduction="10000"/>
          </a:bodyPr>
          <a:lstStyle/>
          <a:p>
            <a:r>
              <a:rPr lang="en-US" dirty="0"/>
              <a:t>AUTH.1</a:t>
            </a:r>
            <a:endParaRPr lang="en-SG" dirty="0"/>
          </a:p>
        </p:txBody>
      </p:sp>
    </p:spTree>
    <p:extLst>
      <p:ext uri="{BB962C8B-B14F-4D97-AF65-F5344CB8AC3E}">
        <p14:creationId xmlns:p14="http://schemas.microsoft.com/office/powerpoint/2010/main" val="430823420"/>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EED25E319BB104B9F9921306C373F73" ma:contentTypeVersion="18" ma:contentTypeDescription="Create a new document." ma:contentTypeScope="" ma:versionID="aedda7893730babff6e307e7a1f8fa5c">
  <xsd:schema xmlns:xsd="http://www.w3.org/2001/XMLSchema" xmlns:xs="http://www.w3.org/2001/XMLSchema" xmlns:p="http://schemas.microsoft.com/office/2006/metadata/properties" xmlns:ns2="10452528-4399-46f5-89ce-3545065d8c5d" xmlns:ns3="ba6f3740-89da-4057-8d66-1632e65416f3" targetNamespace="http://schemas.microsoft.com/office/2006/metadata/properties" ma:root="true" ma:fieldsID="52d62cfb3fcb9a1bbf92cdef07aa444b" ns2:_="" ns3:_="">
    <xsd:import namespace="10452528-4399-46f5-89ce-3545065d8c5d"/>
    <xsd:import namespace="ba6f3740-89da-4057-8d66-1632e65416f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52528-4399-46f5-89ce-3545065d8c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e9d480b-ab17-401a-b600-22ef0398b2a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6f3740-89da-4057-8d66-1632e65416f3"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9cd47f2-76c0-455b-8a5b-6bc7d918e8a6}" ma:internalName="TaxCatchAll" ma:showField="CatchAllData" ma:web="ba6f3740-89da-4057-8d66-1632e65416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a6f3740-89da-4057-8d66-1632e65416f3" xsi:nil="true"/>
    <lcf76f155ced4ddcb4097134ff3c332f xmlns="10452528-4399-46f5-89ce-3545065d8c5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A4705BE-A154-44C8-B574-6813EB89D628}">
  <ds:schemaRefs>
    <ds:schemaRef ds:uri="http://schemas.microsoft.com/sharepoint/v3/contenttype/forms"/>
  </ds:schemaRefs>
</ds:datastoreItem>
</file>

<file path=customXml/itemProps2.xml><?xml version="1.0" encoding="utf-8"?>
<ds:datastoreItem xmlns:ds="http://schemas.openxmlformats.org/officeDocument/2006/customXml" ds:itemID="{202683F2-9CB1-4566-B75F-7D40FAD115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452528-4399-46f5-89ce-3545065d8c5d"/>
    <ds:schemaRef ds:uri="ba6f3740-89da-4057-8d66-1632e65416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B0E145-C800-4747-BED2-4C25C8A151D5}">
  <ds:schemaRefs>
    <ds:schemaRef ds:uri="http://schemas.openxmlformats.org/package/2006/metadata/core-properties"/>
    <ds:schemaRef ds:uri="10452528-4399-46f5-89ce-3545065d8c5d"/>
    <ds:schemaRef ds:uri="http://schemas.microsoft.com/office/2006/metadata/properties"/>
    <ds:schemaRef ds:uri="http://schemas.microsoft.com/office/infopath/2007/PartnerControls"/>
    <ds:schemaRef ds:uri="http://schemas.microsoft.com/office/2006/documentManagement/types"/>
    <ds:schemaRef ds:uri="http://purl.org/dc/elements/1.1/"/>
    <ds:schemaRef ds:uri="ba6f3740-89da-4057-8d66-1632e65416f3"/>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Urban monochrome</Template>
  <TotalTime>872</TotalTime>
  <Words>1546</Words>
  <Application>Microsoft Office PowerPoint</Application>
  <PresentationFormat>Widescreen</PresentationFormat>
  <Paragraphs>192</Paragraphs>
  <Slides>43</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Bookman Old Style</vt:lpstr>
      <vt:lpstr>Calibri</vt:lpstr>
      <vt:lpstr>Franklin Gothic Book</vt:lpstr>
      <vt:lpstr>1_RetrospectVTI</vt:lpstr>
      <vt:lpstr>&lt;&lt;Company Name&gt;&gt; &lt;&lt;Brand Name / Model Name&gt;&gt; GoBusiness Application No.: &lt;&lt;Application No.&gt;&gt;</vt:lpstr>
      <vt:lpstr>Instruction for Use</vt:lpstr>
      <vt:lpstr>&lt;&lt;CATEGORY NAME&gt;&gt;</vt:lpstr>
      <vt:lpstr>VULNERABILITY  DISCLOSURE POLICY</vt:lpstr>
      <vt:lpstr>VULNERABILITY  DISCLOSURE POLICY</vt:lpstr>
      <vt:lpstr>MANAGEMENT  OF SENSITIVE DATA</vt:lpstr>
      <vt:lpstr>AUDIT CONTROLS</vt:lpstr>
      <vt:lpstr>AUDIT CONTROLS</vt:lpstr>
      <vt:lpstr>AUTHORIZATION (AUTH)</vt:lpstr>
      <vt:lpstr>AUTHORIZATION (AUTH)</vt:lpstr>
      <vt:lpstr>CYBER SECURITY PRODUCT UPGRADES (CSUP)</vt:lpstr>
      <vt:lpstr>CYBER SECURITY PRODUCT UPGRADES (CSUP)</vt:lpstr>
      <vt:lpstr>CYBER SECURITY PRODUCT UPGRADES (CSUP)</vt:lpstr>
      <vt:lpstr>CYBER SECURITY PRODUCT UPGRADES (CSUP)</vt:lpstr>
      <vt:lpstr>DATA BACKUP AND DISASTER RECOVERY (DTBK)</vt:lpstr>
      <vt:lpstr>DATA BACKUP AND DISASTER RECOVERY (DTBK)</vt:lpstr>
      <vt:lpstr>MALWARE DETECTION / PROTECTION (MLDP)</vt:lpstr>
      <vt:lpstr>NODE  AUTHENTICATION (NAUT)</vt:lpstr>
      <vt:lpstr>CONNECTIVITY CAPABILITIES (CONN)</vt:lpstr>
      <vt:lpstr>PERSON  AUTHENTICATION (PAUT)</vt:lpstr>
      <vt:lpstr>PERSON  AUTHENTICATION (PAUT)</vt:lpstr>
      <vt:lpstr>PERSON  AUTHENTICATION (PAUT)</vt:lpstr>
      <vt:lpstr>PERSON  AUTHENTICATION (PAUT)</vt:lpstr>
      <vt:lpstr>ROADMAP FOR MEDICAL DEVICE LIFE CYCLE (RDMP)</vt:lpstr>
      <vt:lpstr>ROADMAP FOR MEDICAL DEVICE LIFE CYCLE (RDMP)</vt:lpstr>
      <vt:lpstr>ROADMAP FOR MEDICAL DEVICE LIFE CYCLE (RDMP)</vt:lpstr>
      <vt:lpstr>ROADMAP FOR MEDICAL DEVICE LIFE CYCLE (RDMP)</vt:lpstr>
      <vt:lpstr>SOFTWARE BILL OF MATERIALS (SBoM)</vt:lpstr>
      <vt:lpstr>SYSTEM AND APPLICATION HARDENING (SAHD)</vt:lpstr>
      <vt:lpstr>SYSTEM AND APPLICATION HARDENING (SAHD)</vt:lpstr>
      <vt:lpstr>SYSTEM AND APPLICATION HARDENING (SAHD)</vt:lpstr>
      <vt:lpstr>SYSTEM AND APPLICATION HARDENING (SAHD)</vt:lpstr>
      <vt:lpstr>SECURITY  GUIDANCE (SGUD)</vt:lpstr>
      <vt:lpstr>SECURITY  GUIDANCE (SGUD)</vt:lpstr>
      <vt:lpstr>SECURITY  GUIDANCE (SGUD)</vt:lpstr>
      <vt:lpstr>HEALTH DATA STORAGE CONFIDENTIALITY (STCF)</vt:lpstr>
      <vt:lpstr>TRNSMISSION CONFIDENTIALITY (TXCF)</vt:lpstr>
      <vt:lpstr>TRNSMISSION  INTEGRITY (TXIG)</vt:lpstr>
      <vt:lpstr>REMOTE SERVICE (RMOT)</vt:lpstr>
      <vt:lpstr>OTHER SECURITY CONSIDERATIONS (OTHR)</vt:lpstr>
      <vt:lpstr>OTHER SECURITY CONSIDERATIONS (OTHR)</vt:lpstr>
      <vt:lpstr>OTHER SECURITY CONSIDERATIONS (OTHR)</vt:lpstr>
      <vt:lpstr>End of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Jack BOEY (CSA)</dc:creator>
  <cp:lastModifiedBy>Dzul Ariffin KAMSANI from.TP (CSA)</cp:lastModifiedBy>
  <cp:revision>364</cp:revision>
  <dcterms:created xsi:type="dcterms:W3CDTF">2022-04-22T08:44:59Z</dcterms:created>
  <dcterms:modified xsi:type="dcterms:W3CDTF">2024-04-24T03:01:25Z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0x0101003EED25E319BB104B9F9921306C373F73</vt:lpwstr>
  </property>
  <property fmtid="{D5CDD505-2E9C-101B-9397-08002B2CF9AE}" pid="3" name="MediaServiceImageTags">
    <vt:lpwstr/>
  </property>
  <property fmtid="{D5CDD505-2E9C-101B-9397-08002B2CF9AE}" pid="4" name="MSIP_Label_5434c4c7-833e-41e4-b0ab-cdb227a2f6f7_Enabled">
    <vt:lpwstr>true</vt:lpwstr>
  </property>
  <property fmtid="{D5CDD505-2E9C-101B-9397-08002B2CF9AE}" pid="5" name="MSIP_Label_5434c4c7-833e-41e4-b0ab-cdb227a2f6f7_SetDate">
    <vt:lpwstr>2024-01-25T05:40:22Z</vt:lpwstr>
  </property>
  <property fmtid="{D5CDD505-2E9C-101B-9397-08002B2CF9AE}" pid="6" name="MSIP_Label_5434c4c7-833e-41e4-b0ab-cdb227a2f6f7_Method">
    <vt:lpwstr>Privileged</vt:lpwstr>
  </property>
  <property fmtid="{D5CDD505-2E9C-101B-9397-08002B2CF9AE}" pid="7" name="MSIP_Label_5434c4c7-833e-41e4-b0ab-cdb227a2f6f7_Name">
    <vt:lpwstr>Official (Open)</vt:lpwstr>
  </property>
  <property fmtid="{D5CDD505-2E9C-101B-9397-08002B2CF9AE}" pid="8" name="MSIP_Label_5434c4c7-833e-41e4-b0ab-cdb227a2f6f7_SiteId">
    <vt:lpwstr>0b11c524-9a1c-4e1b-84cb-6336aefc2243</vt:lpwstr>
  </property>
  <property fmtid="{D5CDD505-2E9C-101B-9397-08002B2CF9AE}" pid="9" name="MSIP_Label_5434c4c7-833e-41e4-b0ab-cdb227a2f6f7_ActionId">
    <vt:lpwstr>2ad80fa6-a2e3-462f-b783-6b826ed2a914</vt:lpwstr>
  </property>
  <property fmtid="{D5CDD505-2E9C-101B-9397-08002B2CF9AE}" pid="10" name="MSIP_Label_5434c4c7-833e-41e4-b0ab-cdb227a2f6f7_ContentBits">
    <vt:lpwstr>0</vt:lpwstr>
  </property>
</Properties>
</file>